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4023"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2" r:id="rId15"/>
    <p:sldId id="269" r:id="rId16"/>
    <p:sldId id="271"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07A1A"/>
    <a:srgbClr val="004C00"/>
    <a:srgbClr val="0080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517" autoAdjust="0"/>
  </p:normalViewPr>
  <p:slideViewPr>
    <p:cSldViewPr>
      <p:cViewPr varScale="1">
        <p:scale>
          <a:sx n="83" d="100"/>
          <a:sy n="83" d="100"/>
        </p:scale>
        <p:origin x="-2328"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r-Latn-M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C748DA-090A-4A71-AF0B-B8916B00325D}" type="datetimeFigureOut">
              <a:rPr lang="sr-Latn-ME" smtClean="0"/>
              <a:t>13.5.2013</a:t>
            </a:fld>
            <a:endParaRPr lang="sr-Latn-M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r-Latn-M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r-Latn-M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A72BFE-DA0B-4230-9213-BB9252735A58}" type="slidenum">
              <a:rPr lang="sr-Latn-ME" smtClean="0"/>
              <a:t>‹#›</a:t>
            </a:fld>
            <a:endParaRPr lang="sr-Latn-ME"/>
          </a:p>
        </p:txBody>
      </p:sp>
    </p:spTree>
    <p:extLst>
      <p:ext uri="{BB962C8B-B14F-4D97-AF65-F5344CB8AC3E}">
        <p14:creationId xmlns:p14="http://schemas.microsoft.com/office/powerpoint/2010/main" val="3876923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Tema</a:t>
            </a:r>
            <a:r>
              <a:rPr lang="en-US" dirty="0" smtClean="0"/>
              <a:t> </a:t>
            </a:r>
            <a:r>
              <a:rPr lang="en-US" dirty="0" err="1" smtClean="0"/>
              <a:t>ovog</a:t>
            </a:r>
            <a:r>
              <a:rPr lang="en-US" dirty="0" smtClean="0"/>
              <a:t> </a:t>
            </a:r>
            <a:r>
              <a:rPr lang="en-US" dirty="0" err="1" smtClean="0"/>
              <a:t>rada</a:t>
            </a:r>
            <a:r>
              <a:rPr lang="en-US" dirty="0" smtClean="0"/>
              <a:t> je </a:t>
            </a:r>
            <a:r>
              <a:rPr lang="sr-Latn-ME" sz="1200" b="0" dirty="0" smtClean="0">
                <a:effectLst/>
              </a:rPr>
              <a:t>Određivanje granične udaljenosti mjesta kvara sa aspekta izbora prekidača u visokonaponskim razvodnim postrojenjima</a:t>
            </a:r>
            <a:endParaRPr lang="sr-Latn-ME" b="0" dirty="0"/>
          </a:p>
        </p:txBody>
      </p:sp>
      <p:sp>
        <p:nvSpPr>
          <p:cNvPr id="4" name="Slide Number Placeholder 3"/>
          <p:cNvSpPr>
            <a:spLocks noGrp="1"/>
          </p:cNvSpPr>
          <p:nvPr>
            <p:ph type="sldNum" sz="quarter" idx="10"/>
          </p:nvPr>
        </p:nvSpPr>
        <p:spPr/>
        <p:txBody>
          <a:bodyPr/>
          <a:lstStyle/>
          <a:p>
            <a:fld id="{E0A72BFE-DA0B-4230-9213-BB9252735A58}" type="slidenum">
              <a:rPr lang="sr-Latn-ME" smtClean="0"/>
              <a:t>1</a:t>
            </a:fld>
            <a:endParaRPr lang="sr-Latn-ME"/>
          </a:p>
        </p:txBody>
      </p:sp>
    </p:spTree>
    <p:extLst>
      <p:ext uri="{BB962C8B-B14F-4D97-AF65-F5344CB8AC3E}">
        <p14:creationId xmlns:p14="http://schemas.microsoft.com/office/powerpoint/2010/main" val="42718748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sz="1200" kern="1200" dirty="0" smtClean="0">
                <a:solidFill>
                  <a:schemeClr val="tx1"/>
                </a:solidFill>
                <a:effectLst/>
                <a:latin typeface="+mn-lt"/>
                <a:ea typeface="+mn-ea"/>
                <a:cs typeface="+mn-cs"/>
              </a:rPr>
              <a:t>- </a:t>
            </a:r>
            <a:r>
              <a:rPr lang="sr-Latn-ME" sz="1200" kern="1200" dirty="0" smtClean="0">
                <a:solidFill>
                  <a:schemeClr val="tx1"/>
                </a:solidFill>
                <a:effectLst/>
                <a:latin typeface="+mn-lt"/>
                <a:ea typeface="+mn-ea"/>
                <a:cs typeface="+mn-cs"/>
              </a:rPr>
              <a:t>Na osnovu matematičkog modela urađen je program u MATLAB-u koji omogućava proračun prelaznog povratnog napona na prekidaču u slučaju bliskog kratkog spoja za zadate ulazne podatke. </a:t>
            </a:r>
          </a:p>
          <a:p>
            <a:pPr marL="0" indent="0">
              <a:buFont typeface="Arial" pitchFamily="34" charset="0"/>
              <a:buNone/>
            </a:pPr>
            <a:r>
              <a:rPr lang="en-US" sz="1200" kern="1200" dirty="0" smtClean="0">
                <a:solidFill>
                  <a:schemeClr val="tx1"/>
                </a:solidFill>
                <a:effectLst/>
                <a:latin typeface="+mn-lt"/>
                <a:ea typeface="+mn-ea"/>
                <a:cs typeface="+mn-cs"/>
              </a:rPr>
              <a:t>- </a:t>
            </a:r>
            <a:r>
              <a:rPr lang="sr-Latn-ME" sz="1200" kern="1200" dirty="0" smtClean="0">
                <a:solidFill>
                  <a:schemeClr val="tx1"/>
                </a:solidFill>
                <a:effectLst/>
                <a:latin typeface="+mn-lt"/>
                <a:ea typeface="+mn-ea"/>
                <a:cs typeface="+mn-cs"/>
              </a:rPr>
              <a:t>Primjena programa omogućava dobijanje grafičkog prikaza prelaznog povratnog napona u vremenu i proračun njegove amplitude i strmine. Upoređivanjem dobijenih vrijednosti sa krivom uspostavljanja dielektrične čvrstoće u međukontaktnom prostoru prekidača moguće je dobiti podatak o mogućem ponovnom paljenju luka i naprezanju prekidača. </a:t>
            </a:r>
            <a:endParaRPr lang="sr-Latn-ME" dirty="0"/>
          </a:p>
        </p:txBody>
      </p:sp>
      <p:sp>
        <p:nvSpPr>
          <p:cNvPr id="4" name="Slide Number Placeholder 3"/>
          <p:cNvSpPr>
            <a:spLocks noGrp="1"/>
          </p:cNvSpPr>
          <p:nvPr>
            <p:ph type="sldNum" sz="quarter" idx="10"/>
          </p:nvPr>
        </p:nvSpPr>
        <p:spPr/>
        <p:txBody>
          <a:bodyPr/>
          <a:lstStyle/>
          <a:p>
            <a:fld id="{E0A72BFE-DA0B-4230-9213-BB9252735A58}" type="slidenum">
              <a:rPr lang="sr-Latn-ME" smtClean="0"/>
              <a:t>10</a:t>
            </a:fld>
            <a:endParaRPr lang="sr-Latn-ME"/>
          </a:p>
        </p:txBody>
      </p:sp>
    </p:spTree>
    <p:extLst>
      <p:ext uri="{BB962C8B-B14F-4D97-AF65-F5344CB8AC3E}">
        <p14:creationId xmlns:p14="http://schemas.microsoft.com/office/powerpoint/2010/main" val="26520002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r-Latn-ME" sz="1200" kern="1200" dirty="0" smtClean="0">
                <a:solidFill>
                  <a:schemeClr val="tx1"/>
                </a:solidFill>
                <a:effectLst/>
                <a:latin typeface="+mn-lt"/>
                <a:ea typeface="+mn-ea"/>
                <a:cs typeface="+mn-cs"/>
              </a:rPr>
              <a:t>U cilju ilustracije primjene programa i njegovih mogućnosti analiziran je uticaj različitih parametara na vrijednosti prelaznog povratnog napona. Za ove potrebe analiziran je ekvivalentni sistem dat na slici sa vrijednostima parametara datim na slajdu</a:t>
            </a:r>
            <a:endParaRPr lang="sr-Latn-ME" dirty="0"/>
          </a:p>
        </p:txBody>
      </p:sp>
      <p:sp>
        <p:nvSpPr>
          <p:cNvPr id="4" name="Slide Number Placeholder 3"/>
          <p:cNvSpPr>
            <a:spLocks noGrp="1"/>
          </p:cNvSpPr>
          <p:nvPr>
            <p:ph type="sldNum" sz="quarter" idx="10"/>
          </p:nvPr>
        </p:nvSpPr>
        <p:spPr/>
        <p:txBody>
          <a:bodyPr/>
          <a:lstStyle/>
          <a:p>
            <a:fld id="{E0A72BFE-DA0B-4230-9213-BB9252735A58}" type="slidenum">
              <a:rPr lang="sr-Latn-ME" smtClean="0"/>
              <a:t>11</a:t>
            </a:fld>
            <a:endParaRPr lang="sr-Latn-ME"/>
          </a:p>
        </p:txBody>
      </p:sp>
    </p:spTree>
    <p:extLst>
      <p:ext uri="{BB962C8B-B14F-4D97-AF65-F5344CB8AC3E}">
        <p14:creationId xmlns:p14="http://schemas.microsoft.com/office/powerpoint/2010/main" val="42313697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sz="1200" kern="1200" dirty="0" smtClean="0">
                <a:solidFill>
                  <a:schemeClr val="tx1"/>
                </a:solidFill>
                <a:effectLst/>
                <a:latin typeface="+mn-lt"/>
                <a:ea typeface="+mn-ea"/>
                <a:cs typeface="+mn-cs"/>
              </a:rPr>
              <a:t>- </a:t>
            </a:r>
            <a:r>
              <a:rPr lang="sr-Latn-ME" sz="1200" kern="1200" dirty="0" smtClean="0">
                <a:solidFill>
                  <a:schemeClr val="tx1"/>
                </a:solidFill>
                <a:effectLst/>
                <a:latin typeface="+mn-lt"/>
                <a:ea typeface="+mn-ea"/>
                <a:cs typeface="+mn-cs"/>
              </a:rPr>
              <a:t>Na slici je data zavisnost amplitude prelaznog povratnog napona između kontakata prekidača u zavisnosti od dužine dalekovoda do mjesta kratkog spoja. </a:t>
            </a:r>
            <a:r>
              <a:rPr lang="sr-Latn-ME" sz="1200" dirty="0" smtClean="0"/>
              <a:t>Sa slike se vidi da postoji određeno mjesto kratkog spoja na dalekovodu, tj. kritična dužina do mjesta kratkog spoja pri kojoj dolazi do pojave najveće vrijednosti amplitude prelaznog povratnog napona. </a:t>
            </a:r>
          </a:p>
          <a:p>
            <a:pPr marL="0" indent="0">
              <a:buFont typeface="Arial" pitchFamily="34" charset="0"/>
              <a:buNone/>
            </a:pPr>
            <a:r>
              <a:rPr lang="en-US" sz="1200" dirty="0" smtClean="0"/>
              <a:t>- </a:t>
            </a:r>
            <a:r>
              <a:rPr lang="sr-Latn-ME" sz="1200" dirty="0" smtClean="0"/>
              <a:t>U razmatranom slučaju sa datim parametrima izvora i dalekovoda to je dužina voda od </a:t>
            </a:r>
            <a:r>
              <a:rPr lang="sr-Latn-ME" b="1" dirty="0" smtClean="0"/>
              <a:t>22 km</a:t>
            </a:r>
            <a:r>
              <a:rPr lang="sr-Latn-ME" sz="1200" b="0" dirty="0" smtClean="0"/>
              <a:t>,</a:t>
            </a:r>
            <a:r>
              <a:rPr lang="sr-Latn-ME" sz="1200" b="0" baseline="0" dirty="0" smtClean="0"/>
              <a:t> gdje je </a:t>
            </a:r>
            <a:r>
              <a:rPr lang="sr-Latn-ME" sz="1200" dirty="0" smtClean="0"/>
              <a:t>amplituda prelaznog povratnog napona </a:t>
            </a:r>
            <a:r>
              <a:rPr lang="sr-Latn-ME" b="1" dirty="0" smtClean="0"/>
              <a:t>1.8374 relativnih jedinica. </a:t>
            </a:r>
            <a:r>
              <a:rPr lang="sr-Latn-ME" sz="1200" kern="1200" dirty="0" smtClean="0">
                <a:solidFill>
                  <a:schemeClr val="tx1"/>
                </a:solidFill>
                <a:effectLst/>
                <a:latin typeface="+mn-lt"/>
                <a:ea typeface="+mn-ea"/>
                <a:cs typeface="+mn-cs"/>
              </a:rPr>
              <a:t>Vremenski oblik prelaznog povratnog napona za slučaj kritične vrijednosti dužine voda do mjesta kvara dat je na slici dolje.</a:t>
            </a:r>
            <a:endParaRPr lang="sr-Latn-ME" dirty="0"/>
          </a:p>
        </p:txBody>
      </p:sp>
      <p:sp>
        <p:nvSpPr>
          <p:cNvPr id="4" name="Slide Number Placeholder 3"/>
          <p:cNvSpPr>
            <a:spLocks noGrp="1"/>
          </p:cNvSpPr>
          <p:nvPr>
            <p:ph type="sldNum" sz="quarter" idx="10"/>
          </p:nvPr>
        </p:nvSpPr>
        <p:spPr/>
        <p:txBody>
          <a:bodyPr/>
          <a:lstStyle/>
          <a:p>
            <a:fld id="{E0A72BFE-DA0B-4230-9213-BB9252735A58}" type="slidenum">
              <a:rPr lang="sr-Latn-ME" smtClean="0"/>
              <a:t>12</a:t>
            </a:fld>
            <a:endParaRPr lang="sr-Latn-ME"/>
          </a:p>
        </p:txBody>
      </p:sp>
    </p:spTree>
    <p:extLst>
      <p:ext uri="{BB962C8B-B14F-4D97-AF65-F5344CB8AC3E}">
        <p14:creationId xmlns:p14="http://schemas.microsoft.com/office/powerpoint/2010/main" val="2743758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ME" dirty="0" smtClean="0"/>
              <a:t>Na slici na</a:t>
            </a:r>
            <a:r>
              <a:rPr lang="sr-Latn-ME" baseline="0" dirty="0" smtClean="0"/>
              <a:t> ovom slajdu data je </a:t>
            </a:r>
            <a:r>
              <a:rPr lang="sr-Latn-ME" sz="1200" kern="1200" dirty="0" smtClean="0">
                <a:solidFill>
                  <a:schemeClr val="tx1"/>
                </a:solidFill>
                <a:effectLst/>
                <a:latin typeface="+mn-lt"/>
                <a:ea typeface="+mn-ea"/>
                <a:cs typeface="+mn-cs"/>
              </a:rPr>
              <a:t>zavisnost strmine talasa prelaznog povratnog napona u funkciji dužine dalekovoda do mjesta kratkog spoja.</a:t>
            </a:r>
          </a:p>
          <a:p>
            <a:pPr marL="0" marR="0" indent="0" algn="l" defTabSz="914400" rtl="0" eaLnBrk="1" fontAlgn="auto" latinLnBrk="0" hangingPunct="1">
              <a:lnSpc>
                <a:spcPct val="100000"/>
              </a:lnSpc>
              <a:spcBef>
                <a:spcPts val="0"/>
              </a:spcBef>
              <a:spcAft>
                <a:spcPts val="0"/>
              </a:spcAft>
              <a:buClrTx/>
              <a:buSzTx/>
              <a:buFontTx/>
              <a:buNone/>
              <a:tabLst/>
              <a:defRPr/>
            </a:pPr>
            <a:r>
              <a:rPr lang="sr-Latn-ME" dirty="0" smtClean="0"/>
              <a:t>Sa slike se vidi da sa povećanjem dužine do mjesta kratkog spoja strmina prelaznog povratnog napona brzo opada.</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sr-Latn-ME" dirty="0"/>
          </a:p>
        </p:txBody>
      </p:sp>
      <p:sp>
        <p:nvSpPr>
          <p:cNvPr id="4" name="Slide Number Placeholder 3"/>
          <p:cNvSpPr>
            <a:spLocks noGrp="1"/>
          </p:cNvSpPr>
          <p:nvPr>
            <p:ph type="sldNum" sz="quarter" idx="10"/>
          </p:nvPr>
        </p:nvSpPr>
        <p:spPr/>
        <p:txBody>
          <a:bodyPr/>
          <a:lstStyle/>
          <a:p>
            <a:fld id="{E0A72BFE-DA0B-4230-9213-BB9252735A58}" type="slidenum">
              <a:rPr lang="sr-Latn-ME" smtClean="0"/>
              <a:t>13</a:t>
            </a:fld>
            <a:endParaRPr lang="sr-Latn-ME"/>
          </a:p>
        </p:txBody>
      </p:sp>
    </p:spTree>
    <p:extLst>
      <p:ext uri="{BB962C8B-B14F-4D97-AF65-F5344CB8AC3E}">
        <p14:creationId xmlns:p14="http://schemas.microsoft.com/office/powerpoint/2010/main" val="30215954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ME" dirty="0" smtClean="0"/>
              <a:t>Uz</a:t>
            </a:r>
            <a:r>
              <a:rPr lang="sr-Latn-ME" baseline="0" dirty="0" smtClean="0"/>
              <a:t> pretpostavku da se dielektrična čvrstoća u međukontaktnom prostoru mijenja po line</a:t>
            </a:r>
            <a:r>
              <a:rPr lang="en-US" baseline="0" dirty="0" smtClean="0"/>
              <a:t>a</a:t>
            </a:r>
            <a:r>
              <a:rPr lang="sr-Latn-ME" baseline="0" dirty="0" smtClean="0"/>
              <a:t>rnom zakonu dat</a:t>
            </a:r>
            <a:r>
              <a:rPr lang="en-US" baseline="0" dirty="0" smtClean="0"/>
              <a:t>i</a:t>
            </a:r>
            <a:r>
              <a:rPr lang="sr-Latn-ME" baseline="0" dirty="0" smtClean="0"/>
              <a:t>m na slajdu, i uz ranije date ulazne podatke primjenom urađenom programa se može pokazati da</a:t>
            </a:r>
            <a:r>
              <a:rPr lang="en-US" baseline="0" dirty="0" smtClean="0"/>
              <a:t>,</a:t>
            </a:r>
            <a:r>
              <a:rPr lang="sr-Latn-ME" baseline="0" dirty="0" smtClean="0"/>
              <a:t> ukoliko dođe do kratkog spoja u opsegu dužine dalekovoda od 0 do 36.1km doći će do ponovnog paljenja električnog luka u međukontaktnom prostoru prekidača. </a:t>
            </a:r>
          </a:p>
          <a:p>
            <a:pPr marL="0" marR="0" indent="0" algn="l" defTabSz="914400" rtl="0" eaLnBrk="1" fontAlgn="auto" latinLnBrk="0" hangingPunct="1">
              <a:lnSpc>
                <a:spcPct val="100000"/>
              </a:lnSpc>
              <a:spcBef>
                <a:spcPts val="0"/>
              </a:spcBef>
              <a:spcAft>
                <a:spcPts val="0"/>
              </a:spcAft>
              <a:buClrTx/>
              <a:buSzTx/>
              <a:buFontTx/>
              <a:buNone/>
              <a:tabLst/>
              <a:defRPr/>
            </a:pPr>
            <a:r>
              <a:rPr lang="sr-Latn-ME" baseline="0" dirty="0" smtClean="0"/>
              <a:t>Odavde slijedi zaključak da dužina dalekovoda od 36.1km predstavlja graničnu udaljenost mjesta kvara</a:t>
            </a:r>
            <a:r>
              <a:rPr lang="en-US" baseline="0" dirty="0" smtClean="0"/>
              <a:t>.</a:t>
            </a:r>
            <a:endParaRPr lang="sr-Latn-M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sr-Latn-ME" dirty="0"/>
          </a:p>
        </p:txBody>
      </p:sp>
      <p:sp>
        <p:nvSpPr>
          <p:cNvPr id="4" name="Slide Number Placeholder 3"/>
          <p:cNvSpPr>
            <a:spLocks noGrp="1"/>
          </p:cNvSpPr>
          <p:nvPr>
            <p:ph type="sldNum" sz="quarter" idx="10"/>
          </p:nvPr>
        </p:nvSpPr>
        <p:spPr/>
        <p:txBody>
          <a:bodyPr/>
          <a:lstStyle/>
          <a:p>
            <a:fld id="{E0A72BFE-DA0B-4230-9213-BB9252735A58}" type="slidenum">
              <a:rPr lang="sr-Latn-ME" smtClean="0"/>
              <a:t>14</a:t>
            </a:fld>
            <a:endParaRPr lang="sr-Latn-ME"/>
          </a:p>
        </p:txBody>
      </p:sp>
    </p:spTree>
    <p:extLst>
      <p:ext uri="{BB962C8B-B14F-4D97-AF65-F5344CB8AC3E}">
        <p14:creationId xmlns:p14="http://schemas.microsoft.com/office/powerpoint/2010/main" val="30215954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r-Latn-ME" dirty="0" smtClean="0"/>
              <a:t>Na kraju par zaključaka:</a:t>
            </a:r>
            <a:endParaRPr lang="en-US" dirty="0" smtClean="0"/>
          </a:p>
          <a:p>
            <a:r>
              <a:rPr lang="en-US" dirty="0" smtClean="0"/>
              <a:t>-</a:t>
            </a:r>
            <a:r>
              <a:rPr lang="en-US" baseline="0" dirty="0" smtClean="0"/>
              <a:t> </a:t>
            </a:r>
            <a:r>
              <a:rPr lang="sr-Latn-ME" dirty="0" smtClean="0"/>
              <a:t>Ukoliko vrijednost prelaznog povratnog napona pri </a:t>
            </a:r>
            <a:r>
              <a:rPr lang="sr-Latn-ME" dirty="0" err="1" smtClean="0"/>
              <a:t>gašenju</a:t>
            </a:r>
            <a:r>
              <a:rPr lang="sr-Latn-ME" dirty="0" smtClean="0"/>
              <a:t> struje</a:t>
            </a:r>
            <a:r>
              <a:rPr lang="sr-Latn-ME" baseline="0" dirty="0" smtClean="0"/>
              <a:t> kratkog spoja </a:t>
            </a:r>
            <a:r>
              <a:rPr lang="sr-Latn-ME" dirty="0" smtClean="0"/>
              <a:t>pređe u određenom trenutku vrijednost dielektrične izdržljivosti između kontakata doći će do ponovnog paljenja luka. </a:t>
            </a:r>
          </a:p>
          <a:p>
            <a:pPr marL="0" indent="0">
              <a:buFont typeface="Arial" pitchFamily="34" charset="0"/>
              <a:buNone/>
            </a:pPr>
            <a:endParaRPr lang="en-US" dirty="0" smtClean="0"/>
          </a:p>
          <a:p>
            <a:pPr marL="0" indent="0">
              <a:buFont typeface="Arial" pitchFamily="34" charset="0"/>
              <a:buNone/>
            </a:pPr>
            <a:r>
              <a:rPr lang="en-US" dirty="0" smtClean="0"/>
              <a:t>-</a:t>
            </a:r>
            <a:r>
              <a:rPr lang="en-US" baseline="0" dirty="0" smtClean="0"/>
              <a:t> </a:t>
            </a:r>
            <a:r>
              <a:rPr lang="sr-Latn-ME" dirty="0" smtClean="0"/>
              <a:t>Oblik i vrijednost prelaznog povratnog napona na prekidaču u velikoj mjeri zavise od mjesta nastanka kratkog spoja.</a:t>
            </a:r>
          </a:p>
          <a:p>
            <a:pPr marL="0" indent="0">
              <a:buFont typeface="Arial" pitchFamily="34" charset="0"/>
              <a:buNone/>
            </a:pPr>
            <a:endParaRPr lang="en-US" dirty="0" smtClean="0"/>
          </a:p>
          <a:p>
            <a:pPr marL="0" indent="0">
              <a:buFont typeface="Arial" pitchFamily="34" charset="0"/>
              <a:buNone/>
            </a:pPr>
            <a:r>
              <a:rPr lang="en-US" dirty="0" smtClean="0"/>
              <a:t>-</a:t>
            </a:r>
            <a:r>
              <a:rPr lang="en-US" baseline="0" dirty="0" smtClean="0"/>
              <a:t> </a:t>
            </a:r>
            <a:r>
              <a:rPr lang="sr-Latn-ME" dirty="0" smtClean="0"/>
              <a:t>U radu je, sa aspekta mjesta nastanka kratkog spoja, analizirana pojava prelaznog povratnog napona u slučaju bliskog kratkog spoja. </a:t>
            </a:r>
          </a:p>
          <a:p>
            <a:endParaRPr lang="sr-Latn-ME" dirty="0" smtClean="0"/>
          </a:p>
        </p:txBody>
      </p:sp>
      <p:sp>
        <p:nvSpPr>
          <p:cNvPr id="4" name="Slide Number Placeholder 3"/>
          <p:cNvSpPr>
            <a:spLocks noGrp="1"/>
          </p:cNvSpPr>
          <p:nvPr>
            <p:ph type="sldNum" sz="quarter" idx="10"/>
          </p:nvPr>
        </p:nvSpPr>
        <p:spPr/>
        <p:txBody>
          <a:bodyPr/>
          <a:lstStyle/>
          <a:p>
            <a:fld id="{E0A72BFE-DA0B-4230-9213-BB9252735A58}" type="slidenum">
              <a:rPr lang="sr-Latn-ME" smtClean="0"/>
              <a:t>15</a:t>
            </a:fld>
            <a:endParaRPr lang="sr-Latn-ME"/>
          </a:p>
        </p:txBody>
      </p:sp>
    </p:spTree>
    <p:extLst>
      <p:ext uri="{BB962C8B-B14F-4D97-AF65-F5344CB8AC3E}">
        <p14:creationId xmlns:p14="http://schemas.microsoft.com/office/powerpoint/2010/main" val="7721372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sr-Latn-ME" sz="1200" kern="1200" dirty="0" smtClean="0">
                <a:solidFill>
                  <a:schemeClr val="tx1"/>
                </a:solidFill>
                <a:effectLst/>
                <a:latin typeface="+mn-lt"/>
                <a:ea typeface="+mn-ea"/>
                <a:cs typeface="+mn-cs"/>
              </a:rPr>
              <a:t>Na osnovu matematičkog modela urađen je program u MATLAB-u koji omogućava proračun prelaznog povratnog napona na prekidaču u slučaju bliskog kratkog spoja za zadate ulazne podatke. </a:t>
            </a:r>
          </a:p>
          <a:p>
            <a:pPr marL="171450" indent="-171450">
              <a:buFont typeface="Arial" pitchFamily="34" charset="0"/>
              <a:buChar char="•"/>
            </a:pPr>
            <a:endParaRPr lang="sr-Latn-ME" dirty="0" smtClean="0"/>
          </a:p>
          <a:p>
            <a:pPr marL="171450" indent="-171450">
              <a:buFont typeface="Arial" pitchFamily="34" charset="0"/>
              <a:buChar char="•"/>
            </a:pPr>
            <a:r>
              <a:rPr lang="sr-Latn-ME" dirty="0" smtClean="0"/>
              <a:t>Primjenom programa analiziran je uticaj različitih parametara na amplitudu i strminu prelaznog povratnog napona</a:t>
            </a:r>
            <a:r>
              <a:rPr lang="en-US" dirty="0" smtClean="0"/>
              <a:t>,</a:t>
            </a:r>
            <a:r>
              <a:rPr lang="en-US" baseline="0" dirty="0" smtClean="0"/>
              <a:t> </a:t>
            </a:r>
            <a:r>
              <a:rPr lang="en-US" baseline="0" dirty="0" err="1" smtClean="0"/>
              <a:t>kao</a:t>
            </a:r>
            <a:r>
              <a:rPr lang="en-US" baseline="0" dirty="0" smtClean="0"/>
              <a:t> i </a:t>
            </a:r>
            <a:r>
              <a:rPr lang="en-US" baseline="0" dirty="0" err="1" smtClean="0"/>
              <a:t>prora</a:t>
            </a:r>
            <a:r>
              <a:rPr lang="sr-Latn-CS" baseline="0" dirty="0" smtClean="0"/>
              <a:t>čun granične udaljenosti mjesta kvara.</a:t>
            </a:r>
            <a:endParaRPr lang="sr-Latn-ME" dirty="0" smtClean="0"/>
          </a:p>
          <a:p>
            <a:pPr marL="171450" indent="-171450">
              <a:buFont typeface="Arial" pitchFamily="34" charset="0"/>
              <a:buChar char="•"/>
            </a:pPr>
            <a:endParaRPr lang="sr-Latn-ME" dirty="0" smtClean="0"/>
          </a:p>
          <a:p>
            <a:pPr marL="171450" indent="-171450">
              <a:buFont typeface="Arial" pitchFamily="34" charset="0"/>
              <a:buChar char="•"/>
            </a:pPr>
            <a:r>
              <a:rPr lang="sr-Latn-ME" dirty="0" smtClean="0"/>
              <a:t>Daljim istraživanjima bi trebalo uzeti u obzir modelovanje električnog luka preko jednačina koje detaljnije opisuju njegove karakteristike, kao i druge modele brzine uspostavljanja dielektrične čvrstoće u međukontaktnom prostoru prekidača.</a:t>
            </a:r>
            <a:endParaRPr lang="en-US" dirty="0" smtClean="0"/>
          </a:p>
          <a:p>
            <a:endParaRPr lang="en-US" dirty="0" smtClean="0"/>
          </a:p>
          <a:p>
            <a:endParaRPr lang="sr-Latn-ME" dirty="0"/>
          </a:p>
        </p:txBody>
      </p:sp>
      <p:sp>
        <p:nvSpPr>
          <p:cNvPr id="4" name="Slide Number Placeholder 3"/>
          <p:cNvSpPr>
            <a:spLocks noGrp="1"/>
          </p:cNvSpPr>
          <p:nvPr>
            <p:ph type="sldNum" sz="quarter" idx="10"/>
          </p:nvPr>
        </p:nvSpPr>
        <p:spPr/>
        <p:txBody>
          <a:bodyPr/>
          <a:lstStyle/>
          <a:p>
            <a:fld id="{E0A72BFE-DA0B-4230-9213-BB9252735A58}" type="slidenum">
              <a:rPr lang="sr-Latn-ME" smtClean="0"/>
              <a:t>16</a:t>
            </a:fld>
            <a:endParaRPr lang="sr-Latn-ME"/>
          </a:p>
        </p:txBody>
      </p:sp>
    </p:spTree>
    <p:extLst>
      <p:ext uri="{BB962C8B-B14F-4D97-AF65-F5344CB8AC3E}">
        <p14:creationId xmlns:p14="http://schemas.microsoft.com/office/powerpoint/2010/main" val="7721372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ME" dirty="0"/>
          </a:p>
        </p:txBody>
      </p:sp>
      <p:sp>
        <p:nvSpPr>
          <p:cNvPr id="4" name="Slide Number Placeholder 3"/>
          <p:cNvSpPr>
            <a:spLocks noGrp="1"/>
          </p:cNvSpPr>
          <p:nvPr>
            <p:ph type="sldNum" sz="quarter" idx="10"/>
          </p:nvPr>
        </p:nvSpPr>
        <p:spPr/>
        <p:txBody>
          <a:bodyPr/>
          <a:lstStyle/>
          <a:p>
            <a:fld id="{E0A72BFE-DA0B-4230-9213-BB9252735A58}" type="slidenum">
              <a:rPr lang="sr-Latn-ME" smtClean="0"/>
              <a:t>17</a:t>
            </a:fld>
            <a:endParaRPr lang="sr-Latn-ME"/>
          </a:p>
        </p:txBody>
      </p:sp>
    </p:spTree>
    <p:extLst>
      <p:ext uri="{BB962C8B-B14F-4D97-AF65-F5344CB8AC3E}">
        <p14:creationId xmlns:p14="http://schemas.microsoft.com/office/powerpoint/2010/main" val="290199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r-Latn-ME" sz="1200" kern="1200" dirty="0" smtClean="0">
                <a:solidFill>
                  <a:schemeClr val="tx1"/>
                </a:solidFill>
                <a:effectLst/>
                <a:latin typeface="+mn-lt"/>
                <a:ea typeface="+mn-ea"/>
                <a:cs typeface="+mn-cs"/>
              </a:rPr>
              <a:t>Prekidanje struja kratkih spojeva u elektroenergetskim mrežama predstavlja jedan od najtežih zadataka koji se postavlja pred rasklopnu opremu. Prilikom isključivanja kratkih spojeva pojavljuju se dva tipa naprezanja unutar prekidača:</a:t>
            </a:r>
            <a:endParaRPr lang="en-US" sz="1200" kern="1200" dirty="0" smtClean="0">
              <a:solidFill>
                <a:schemeClr val="tx1"/>
              </a:solidFill>
              <a:effectLst/>
              <a:latin typeface="+mn-lt"/>
              <a:ea typeface="+mn-ea"/>
              <a:cs typeface="+mn-cs"/>
            </a:endParaRPr>
          </a:p>
          <a:p>
            <a:r>
              <a:rPr lang="sr-Latn-ME"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lvl="0"/>
            <a:r>
              <a:rPr lang="sr-Latn-ME" sz="1200" kern="1200" dirty="0" smtClean="0">
                <a:solidFill>
                  <a:schemeClr val="tx1"/>
                </a:solidFill>
                <a:effectLst/>
                <a:latin typeface="+mn-lt"/>
                <a:ea typeface="+mn-ea"/>
                <a:cs typeface="+mn-cs"/>
              </a:rPr>
              <a:t>Pri razdvajanju kontakata prekidača dolazi do pojave električnog luka</a:t>
            </a:r>
            <a:r>
              <a:rPr lang="en-US" sz="1200" kern="1200" dirty="0" smtClean="0">
                <a:solidFill>
                  <a:schemeClr val="tx1"/>
                </a:solidFill>
                <a:effectLst/>
                <a:latin typeface="+mn-lt"/>
                <a:ea typeface="+mn-ea"/>
                <a:cs typeface="+mn-cs"/>
              </a:rPr>
              <a:t>.</a:t>
            </a:r>
            <a:r>
              <a:rPr lang="sr-Latn-ME" sz="1200" kern="1200" dirty="0" smtClean="0">
                <a:solidFill>
                  <a:schemeClr val="tx1"/>
                </a:solidFill>
                <a:effectLst/>
                <a:latin typeface="+mn-lt"/>
                <a:ea typeface="+mn-ea"/>
                <a:cs typeface="+mn-cs"/>
              </a:rPr>
              <a:t> Za vrijeme gorenja električnog luka javljaju se veoma jaka termička naprezanja. Kod prekidača, kod kojih se razvijaju gasovi prilikom gorenja luka, javljaju se veoma visoki pritisci u komori za gašenje luka.</a:t>
            </a:r>
            <a:endParaRPr lang="en-US" sz="1200" kern="1200" dirty="0" smtClean="0">
              <a:solidFill>
                <a:schemeClr val="tx1"/>
              </a:solidFill>
              <a:effectLst/>
              <a:latin typeface="+mn-lt"/>
              <a:ea typeface="+mn-ea"/>
              <a:cs typeface="+mn-cs"/>
            </a:endParaRPr>
          </a:p>
          <a:p>
            <a:pPr lvl="0"/>
            <a:r>
              <a:rPr lang="sr-Latn-ME" sz="1200" kern="1200" dirty="0" smtClean="0">
                <a:solidFill>
                  <a:schemeClr val="tx1"/>
                </a:solidFill>
                <a:effectLst/>
                <a:latin typeface="+mn-lt"/>
                <a:ea typeface="+mn-ea"/>
                <a:cs typeface="+mn-cs"/>
              </a:rPr>
              <a:t>Poslije gašenja luka dolazi do pojave napona između kontakata koji napreže dielektrik koji se još nije u potpunosti regenerisao. Ovaj napon u prelaznom režimu predstavlja prelazni povratni napon. </a:t>
            </a:r>
            <a:endParaRPr lang="en-US" sz="1200" kern="1200" dirty="0" smtClean="0">
              <a:solidFill>
                <a:schemeClr val="tx1"/>
              </a:solidFill>
              <a:effectLst/>
              <a:latin typeface="+mn-lt"/>
              <a:ea typeface="+mn-ea"/>
              <a:cs typeface="+mn-cs"/>
            </a:endParaRPr>
          </a:p>
          <a:p>
            <a:endParaRPr lang="sr-Latn-ME" dirty="0"/>
          </a:p>
        </p:txBody>
      </p:sp>
      <p:sp>
        <p:nvSpPr>
          <p:cNvPr id="4" name="Slide Number Placeholder 3"/>
          <p:cNvSpPr>
            <a:spLocks noGrp="1"/>
          </p:cNvSpPr>
          <p:nvPr>
            <p:ph type="sldNum" sz="quarter" idx="10"/>
          </p:nvPr>
        </p:nvSpPr>
        <p:spPr/>
        <p:txBody>
          <a:bodyPr/>
          <a:lstStyle/>
          <a:p>
            <a:fld id="{E0A72BFE-DA0B-4230-9213-BB9252735A58}" type="slidenum">
              <a:rPr lang="sr-Latn-ME" smtClean="0"/>
              <a:t>2</a:t>
            </a:fld>
            <a:endParaRPr lang="sr-Latn-ME"/>
          </a:p>
        </p:txBody>
      </p:sp>
    </p:spTree>
    <p:extLst>
      <p:ext uri="{BB962C8B-B14F-4D97-AF65-F5344CB8AC3E}">
        <p14:creationId xmlns:p14="http://schemas.microsoft.com/office/powerpoint/2010/main" val="1209463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US" sz="1200" kern="1200" dirty="0" smtClean="0">
                <a:solidFill>
                  <a:schemeClr val="tx1"/>
                </a:solidFill>
                <a:effectLst/>
                <a:latin typeface="+mn-lt"/>
                <a:ea typeface="+mn-ea"/>
                <a:cs typeface="+mn-cs"/>
              </a:rPr>
              <a:t>- </a:t>
            </a:r>
            <a:r>
              <a:rPr lang="sr-Latn-ME" sz="1200" kern="1200" dirty="0" smtClean="0">
                <a:solidFill>
                  <a:schemeClr val="tx1"/>
                </a:solidFill>
                <a:effectLst/>
                <a:latin typeface="+mn-lt"/>
                <a:ea typeface="+mn-ea"/>
                <a:cs typeface="+mn-cs"/>
              </a:rPr>
              <a:t>Nakon gašenja električnog luka počinje uspostavljanje dielektrične izdržljivosti između kontakata.</a:t>
            </a:r>
          </a:p>
          <a:p>
            <a:pPr marL="0" indent="0">
              <a:buFont typeface="Arial" pitchFamily="34" charset="0"/>
              <a:buNone/>
            </a:pPr>
            <a:r>
              <a:rPr lang="en-US" sz="1200" kern="1200" dirty="0" smtClean="0">
                <a:solidFill>
                  <a:schemeClr val="tx1"/>
                </a:solidFill>
                <a:effectLst/>
                <a:latin typeface="+mn-lt"/>
                <a:ea typeface="+mn-ea"/>
                <a:cs typeface="+mn-cs"/>
              </a:rPr>
              <a:t>- </a:t>
            </a:r>
            <a:r>
              <a:rPr lang="sr-Latn-ME" sz="1200" kern="1200" dirty="0" smtClean="0">
                <a:solidFill>
                  <a:schemeClr val="tx1"/>
                </a:solidFill>
                <a:effectLst/>
                <a:latin typeface="+mn-lt"/>
                <a:ea typeface="+mn-ea"/>
                <a:cs typeface="+mn-cs"/>
              </a:rPr>
              <a:t>Ukoliko vrijednost prelaznog povratnog napona pređe u određenom trenutku vrijednost dielektrične izdržljivosti između kontakata doći će do ponovnog paljenja luka. </a:t>
            </a:r>
          </a:p>
          <a:p>
            <a:pPr marL="0" indent="0">
              <a:buFont typeface="Arial" pitchFamily="34" charset="0"/>
              <a:buNone/>
            </a:pPr>
            <a:r>
              <a:rPr lang="en-US" sz="1200" kern="1200" dirty="0" smtClean="0">
                <a:solidFill>
                  <a:schemeClr val="tx1"/>
                </a:solidFill>
                <a:effectLst/>
                <a:latin typeface="+mn-lt"/>
                <a:ea typeface="+mn-ea"/>
                <a:cs typeface="+mn-cs"/>
              </a:rPr>
              <a:t>-</a:t>
            </a:r>
            <a:r>
              <a:rPr lang="sr-Latn-ME" sz="1200" kern="1200" dirty="0" smtClean="0">
                <a:solidFill>
                  <a:schemeClr val="tx1"/>
                </a:solidFill>
                <a:effectLst/>
                <a:latin typeface="+mn-lt"/>
                <a:ea typeface="+mn-ea"/>
                <a:cs typeface="+mn-cs"/>
              </a:rPr>
              <a:t>Oblik i vrijednost prelaznog povratnog napona na prekidaču u velikoj mjeri zavise od mjesta nastanka kratkog spoja.</a:t>
            </a:r>
            <a:endParaRPr lang="en-US" sz="1200" kern="1200" dirty="0" smtClean="0">
              <a:solidFill>
                <a:schemeClr val="tx1"/>
              </a:solidFill>
              <a:effectLst/>
              <a:latin typeface="+mn-lt"/>
              <a:ea typeface="+mn-ea"/>
              <a:cs typeface="+mn-cs"/>
            </a:endParaRPr>
          </a:p>
          <a:p>
            <a:pPr marL="0" indent="0">
              <a:buFont typeface="Arial" pitchFamily="34" charset="0"/>
              <a:buNone/>
            </a:pPr>
            <a:r>
              <a:rPr lang="en-US" sz="1200" kern="1200" dirty="0" smtClean="0">
                <a:solidFill>
                  <a:schemeClr val="tx1"/>
                </a:solidFill>
                <a:effectLst/>
                <a:latin typeface="+mn-lt"/>
                <a:ea typeface="+mn-ea"/>
                <a:cs typeface="+mn-cs"/>
              </a:rPr>
              <a:t>-</a:t>
            </a:r>
            <a:r>
              <a:rPr lang="sr-Latn-ME" sz="1200" kern="1200" dirty="0" smtClean="0">
                <a:solidFill>
                  <a:schemeClr val="tx1"/>
                </a:solidFill>
                <a:effectLst/>
                <a:latin typeface="+mn-lt"/>
                <a:ea typeface="+mn-ea"/>
                <a:cs typeface="+mn-cs"/>
              </a:rPr>
              <a:t>Sa aspekta mjesta nastanka kratkog spoja dva slučaja su posebno interesantna za analizu: sabirnički kratki spoj i bliski (ili kilometarski) kratki spoj.</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200" kern="1200" dirty="0" smtClean="0">
              <a:solidFill>
                <a:schemeClr val="tx1"/>
              </a:solidFill>
              <a:effectLst/>
              <a:latin typeface="+mn-lt"/>
              <a:ea typeface="+mn-ea"/>
              <a:cs typeface="+mn-cs"/>
            </a:endParaRPr>
          </a:p>
          <a:p>
            <a:endParaRPr lang="sr-Latn-ME" dirty="0"/>
          </a:p>
        </p:txBody>
      </p:sp>
      <p:sp>
        <p:nvSpPr>
          <p:cNvPr id="4" name="Slide Number Placeholder 3"/>
          <p:cNvSpPr>
            <a:spLocks noGrp="1"/>
          </p:cNvSpPr>
          <p:nvPr>
            <p:ph type="sldNum" sz="quarter" idx="10"/>
          </p:nvPr>
        </p:nvSpPr>
        <p:spPr/>
        <p:txBody>
          <a:bodyPr/>
          <a:lstStyle/>
          <a:p>
            <a:fld id="{E0A72BFE-DA0B-4230-9213-BB9252735A58}" type="slidenum">
              <a:rPr lang="sr-Latn-ME" smtClean="0"/>
              <a:t>3</a:t>
            </a:fld>
            <a:endParaRPr lang="sr-Latn-ME"/>
          </a:p>
        </p:txBody>
      </p:sp>
    </p:spTree>
    <p:extLst>
      <p:ext uri="{BB962C8B-B14F-4D97-AF65-F5344CB8AC3E}">
        <p14:creationId xmlns:p14="http://schemas.microsoft.com/office/powerpoint/2010/main" val="3185604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ME" sz="1200" kern="1200" dirty="0" smtClean="0">
                <a:solidFill>
                  <a:schemeClr val="tx1"/>
                </a:solidFill>
                <a:effectLst/>
                <a:latin typeface="+mn-lt"/>
                <a:ea typeface="+mn-ea"/>
                <a:cs typeface="+mn-cs"/>
              </a:rPr>
              <a:t>Pod bliskim kratki spojem ili kilometarskim kvarom podrazumijeva se kratki spoj koji se dogodio na vodu na nekoliko stotina metara ili nekoliko kilometara daleko od priključka prekidača koji kvar isključuje. Tipična jednofazna šema za analiziranu pojavu bliskog kratkog spoja data je na slici 1.</a:t>
            </a:r>
            <a:endParaRPr lang="en-US" sz="1200" kern="1200" dirty="0" smtClean="0">
              <a:solidFill>
                <a:schemeClr val="tx1"/>
              </a:solidFill>
              <a:effectLst/>
              <a:latin typeface="+mn-lt"/>
              <a:ea typeface="+mn-ea"/>
              <a:cs typeface="+mn-cs"/>
            </a:endParaRPr>
          </a:p>
          <a:p>
            <a:endParaRPr lang="sr-Latn-ME" dirty="0"/>
          </a:p>
        </p:txBody>
      </p:sp>
      <p:sp>
        <p:nvSpPr>
          <p:cNvPr id="4" name="Slide Number Placeholder 3"/>
          <p:cNvSpPr>
            <a:spLocks noGrp="1"/>
          </p:cNvSpPr>
          <p:nvPr>
            <p:ph type="sldNum" sz="quarter" idx="10"/>
          </p:nvPr>
        </p:nvSpPr>
        <p:spPr/>
        <p:txBody>
          <a:bodyPr/>
          <a:lstStyle/>
          <a:p>
            <a:fld id="{E0A72BFE-DA0B-4230-9213-BB9252735A58}" type="slidenum">
              <a:rPr lang="sr-Latn-ME" smtClean="0"/>
              <a:t>4</a:t>
            </a:fld>
            <a:endParaRPr lang="sr-Latn-ME"/>
          </a:p>
        </p:txBody>
      </p:sp>
    </p:spTree>
    <p:extLst>
      <p:ext uri="{BB962C8B-B14F-4D97-AF65-F5344CB8AC3E}">
        <p14:creationId xmlns:p14="http://schemas.microsoft.com/office/powerpoint/2010/main" val="3998694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200" kern="1200" dirty="0" smtClean="0">
                <a:solidFill>
                  <a:schemeClr val="tx1"/>
                </a:solidFill>
                <a:effectLst/>
                <a:latin typeface="+mn-lt"/>
                <a:ea typeface="+mn-ea"/>
                <a:cs typeface="+mn-cs"/>
              </a:rPr>
              <a:t>- </a:t>
            </a:r>
            <a:r>
              <a:rPr lang="sr-Latn-ME" sz="1200" kern="1200" dirty="0" smtClean="0">
                <a:solidFill>
                  <a:schemeClr val="tx1"/>
                </a:solidFill>
                <a:effectLst/>
                <a:latin typeface="+mn-lt"/>
                <a:ea typeface="+mn-ea"/>
                <a:cs typeface="+mn-cs"/>
              </a:rPr>
              <a:t>Predstavljanjem elemenata sistema na slici 1. zamjenskim šemama sa koncentrisanim parametrima dobija se ekvivalentna zamjenska šema sistema data na slici 2.</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200" kern="1200" dirty="0" smtClean="0">
                <a:solidFill>
                  <a:schemeClr val="tx1"/>
                </a:solidFill>
                <a:effectLst/>
                <a:latin typeface="+mn-lt"/>
                <a:ea typeface="+mn-ea"/>
                <a:cs typeface="+mn-cs"/>
              </a:rPr>
              <a:t>- </a:t>
            </a:r>
            <a:r>
              <a:rPr lang="sr-Latn-ME" sz="1200" kern="1200" dirty="0" smtClean="0">
                <a:solidFill>
                  <a:schemeClr val="tx1"/>
                </a:solidFill>
                <a:effectLst/>
                <a:latin typeface="+mn-lt"/>
                <a:ea typeface="+mn-ea"/>
                <a:cs typeface="+mn-cs"/>
              </a:rPr>
              <a:t>Diferencijalne jednačine koje opisuju prelazni proces u dijelovima kola lijevo i desno od prekidača dati su na slajdu:</a:t>
            </a:r>
            <a:endParaRPr lang="en-US" sz="1200" kern="1200" dirty="0" smtClean="0">
              <a:solidFill>
                <a:schemeClr val="tx1"/>
              </a:solidFill>
              <a:effectLst/>
              <a:latin typeface="+mn-lt"/>
              <a:ea typeface="+mn-ea"/>
              <a:cs typeface="+mn-cs"/>
            </a:endParaRPr>
          </a:p>
          <a:p>
            <a:endParaRPr lang="sr-Latn-ME" dirty="0"/>
          </a:p>
        </p:txBody>
      </p:sp>
      <p:sp>
        <p:nvSpPr>
          <p:cNvPr id="4" name="Slide Number Placeholder 3"/>
          <p:cNvSpPr>
            <a:spLocks noGrp="1"/>
          </p:cNvSpPr>
          <p:nvPr>
            <p:ph type="sldNum" sz="quarter" idx="10"/>
          </p:nvPr>
        </p:nvSpPr>
        <p:spPr/>
        <p:txBody>
          <a:bodyPr/>
          <a:lstStyle/>
          <a:p>
            <a:fld id="{E0A72BFE-DA0B-4230-9213-BB9252735A58}" type="slidenum">
              <a:rPr lang="sr-Latn-ME" smtClean="0"/>
              <a:t>5</a:t>
            </a:fld>
            <a:endParaRPr lang="sr-Latn-ME"/>
          </a:p>
        </p:txBody>
      </p:sp>
    </p:spTree>
    <p:extLst>
      <p:ext uri="{BB962C8B-B14F-4D97-AF65-F5344CB8AC3E}">
        <p14:creationId xmlns:p14="http://schemas.microsoft.com/office/powerpoint/2010/main" val="2902620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ME" sz="1200" kern="1200" dirty="0" smtClean="0">
                <a:solidFill>
                  <a:schemeClr val="tx1"/>
                </a:solidFill>
                <a:effectLst/>
                <a:latin typeface="+mn-lt"/>
                <a:ea typeface="+mn-ea"/>
                <a:cs typeface="+mn-cs"/>
              </a:rPr>
              <a:t>Nakon rješavanja ovih diferencijalnih jednačina dobijaju se približni izrazi za vremensku promjenu napona na kondenzatorima </a:t>
            </a:r>
            <a:r>
              <a:rPr lang="sr-Latn-ME" sz="1200" kern="1200" dirty="0" err="1" smtClean="0">
                <a:solidFill>
                  <a:schemeClr val="tx1"/>
                </a:solidFill>
                <a:effectLst/>
                <a:latin typeface="+mn-lt"/>
                <a:ea typeface="+mn-ea"/>
                <a:cs typeface="+mn-cs"/>
              </a:rPr>
              <a:t>C</a:t>
            </a:r>
            <a:r>
              <a:rPr lang="sr-Latn-ME" sz="1200" kern="1200" baseline="-25000" dirty="0" err="1" smtClean="0">
                <a:solidFill>
                  <a:schemeClr val="tx1"/>
                </a:solidFill>
                <a:effectLst/>
                <a:latin typeface="+mn-lt"/>
                <a:ea typeface="+mn-ea"/>
                <a:cs typeface="+mn-cs"/>
              </a:rPr>
              <a:t>1</a:t>
            </a:r>
            <a:r>
              <a:rPr lang="sr-Latn-ME" sz="1200" kern="1200" dirty="0" smtClean="0">
                <a:solidFill>
                  <a:schemeClr val="tx1"/>
                </a:solidFill>
                <a:effectLst/>
                <a:latin typeface="+mn-lt"/>
                <a:ea typeface="+mn-ea"/>
                <a:cs typeface="+mn-cs"/>
              </a:rPr>
              <a:t> i </a:t>
            </a:r>
            <a:r>
              <a:rPr lang="sr-Latn-ME" sz="1200" kern="1200" dirty="0" err="1" smtClean="0">
                <a:solidFill>
                  <a:schemeClr val="tx1"/>
                </a:solidFill>
                <a:effectLst/>
                <a:latin typeface="+mn-lt"/>
                <a:ea typeface="+mn-ea"/>
                <a:cs typeface="+mn-cs"/>
              </a:rPr>
              <a:t>C</a:t>
            </a:r>
            <a:r>
              <a:rPr lang="sr-Latn-ME" sz="1200" kern="1200" baseline="-25000" dirty="0" err="1" smtClean="0">
                <a:solidFill>
                  <a:schemeClr val="tx1"/>
                </a:solidFill>
                <a:effectLst/>
                <a:latin typeface="+mn-lt"/>
                <a:ea typeface="+mn-ea"/>
                <a:cs typeface="+mn-cs"/>
              </a:rPr>
              <a:t>2</a:t>
            </a:r>
            <a:r>
              <a:rPr lang="sr-Latn-ME" sz="1200" kern="1200" dirty="0" smtClean="0">
                <a:solidFill>
                  <a:schemeClr val="tx1"/>
                </a:solidFill>
                <a:effectLst/>
                <a:latin typeface="+mn-lt"/>
                <a:ea typeface="+mn-ea"/>
                <a:cs typeface="+mn-cs"/>
              </a:rPr>
              <a:t> na slici 2. u obliku datim na slajdu.</a:t>
            </a:r>
            <a:endParaRPr lang="sr-Latn-ME" dirty="0"/>
          </a:p>
        </p:txBody>
      </p:sp>
      <p:sp>
        <p:nvSpPr>
          <p:cNvPr id="4" name="Slide Number Placeholder 3"/>
          <p:cNvSpPr>
            <a:spLocks noGrp="1"/>
          </p:cNvSpPr>
          <p:nvPr>
            <p:ph type="sldNum" sz="quarter" idx="10"/>
          </p:nvPr>
        </p:nvSpPr>
        <p:spPr/>
        <p:txBody>
          <a:bodyPr/>
          <a:lstStyle/>
          <a:p>
            <a:fld id="{E0A72BFE-DA0B-4230-9213-BB9252735A58}" type="slidenum">
              <a:rPr lang="sr-Latn-ME" smtClean="0"/>
              <a:t>6</a:t>
            </a:fld>
            <a:endParaRPr lang="sr-Latn-ME"/>
          </a:p>
        </p:txBody>
      </p:sp>
    </p:spTree>
    <p:extLst>
      <p:ext uri="{BB962C8B-B14F-4D97-AF65-F5344CB8AC3E}">
        <p14:creationId xmlns:p14="http://schemas.microsoft.com/office/powerpoint/2010/main" val="1393548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r-Latn-ME" sz="1200" kern="1200" dirty="0" smtClean="0">
                <a:solidFill>
                  <a:schemeClr val="tx1"/>
                </a:solidFill>
                <a:effectLst/>
                <a:latin typeface="+mn-lt"/>
                <a:ea typeface="+mn-ea"/>
                <a:cs typeface="+mn-cs"/>
              </a:rPr>
              <a:t>Na slici 3. dati su grafici napona na kontaktima prekidača (slika 3.a)) i prelaznog povratnog napona između kontakata prekidača (slika 3.b)) u slučaju udaljenijeg kvara. </a:t>
            </a:r>
          </a:p>
        </p:txBody>
      </p:sp>
      <p:sp>
        <p:nvSpPr>
          <p:cNvPr id="4" name="Slide Number Placeholder 3"/>
          <p:cNvSpPr>
            <a:spLocks noGrp="1"/>
          </p:cNvSpPr>
          <p:nvPr>
            <p:ph type="sldNum" sz="quarter" idx="10"/>
          </p:nvPr>
        </p:nvSpPr>
        <p:spPr/>
        <p:txBody>
          <a:bodyPr/>
          <a:lstStyle/>
          <a:p>
            <a:fld id="{E0A72BFE-DA0B-4230-9213-BB9252735A58}" type="slidenum">
              <a:rPr lang="sr-Latn-ME" smtClean="0"/>
              <a:t>7</a:t>
            </a:fld>
            <a:endParaRPr lang="sr-Latn-ME"/>
          </a:p>
        </p:txBody>
      </p:sp>
    </p:spTree>
    <p:extLst>
      <p:ext uri="{BB962C8B-B14F-4D97-AF65-F5344CB8AC3E}">
        <p14:creationId xmlns:p14="http://schemas.microsoft.com/office/powerpoint/2010/main" val="21530579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r-Latn-ME" sz="1200" kern="1200" dirty="0" smtClean="0">
                <a:solidFill>
                  <a:schemeClr val="tx1"/>
                </a:solidFill>
                <a:effectLst/>
                <a:latin typeface="+mn-lt"/>
                <a:ea typeface="+mn-ea"/>
                <a:cs typeface="+mn-cs"/>
              </a:rPr>
              <a:t>Na slici 4. dati su grafici napona na kontaktima prekidača (slika 4.a)) i prelaznog povratnog napona između kontakata prekidača (slika 4.b)) u slučaju bližeg kvara. </a:t>
            </a:r>
            <a:endParaRPr lang="sr-Latn-ME" dirty="0"/>
          </a:p>
        </p:txBody>
      </p:sp>
      <p:sp>
        <p:nvSpPr>
          <p:cNvPr id="4" name="Slide Number Placeholder 3"/>
          <p:cNvSpPr>
            <a:spLocks noGrp="1"/>
          </p:cNvSpPr>
          <p:nvPr>
            <p:ph type="sldNum" sz="quarter" idx="10"/>
          </p:nvPr>
        </p:nvSpPr>
        <p:spPr/>
        <p:txBody>
          <a:bodyPr/>
          <a:lstStyle/>
          <a:p>
            <a:fld id="{E0A72BFE-DA0B-4230-9213-BB9252735A58}" type="slidenum">
              <a:rPr lang="sr-Latn-ME" smtClean="0"/>
              <a:t>8</a:t>
            </a:fld>
            <a:endParaRPr lang="sr-Latn-ME"/>
          </a:p>
        </p:txBody>
      </p:sp>
    </p:spTree>
    <p:extLst>
      <p:ext uri="{BB962C8B-B14F-4D97-AF65-F5344CB8AC3E}">
        <p14:creationId xmlns:p14="http://schemas.microsoft.com/office/powerpoint/2010/main" val="33571592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ME" sz="1200" kern="1200" dirty="0" smtClean="0">
                <a:solidFill>
                  <a:schemeClr val="tx1"/>
                </a:solidFill>
                <a:effectLst/>
                <a:latin typeface="+mn-lt"/>
                <a:ea typeface="+mn-ea"/>
                <a:cs typeface="+mn-cs"/>
              </a:rPr>
              <a:t>Istovremeno sa pojavom prelaznog povratnog napona na prekidaču dolazi do uspostavljanja dielektrične čvrstoće u međukontaktnom prostoru prekidača. Ukoliko je uspostavljanje dielektrične čvrstoće sporije od porasta prelaznog povratnog napona doći će do ponovnog paljenja električnog luka. Na slici 5. dati su grafici prelaznog povratnog napona za slučaj udaljenijeg (slika </a:t>
            </a:r>
            <a:r>
              <a:rPr lang="sr-Latn-ME" sz="1200" kern="1200" dirty="0" err="1" smtClean="0">
                <a:solidFill>
                  <a:schemeClr val="tx1"/>
                </a:solidFill>
                <a:effectLst/>
                <a:latin typeface="+mn-lt"/>
                <a:ea typeface="+mn-ea"/>
                <a:cs typeface="+mn-cs"/>
              </a:rPr>
              <a:t>5.a</a:t>
            </a:r>
            <a:r>
              <a:rPr lang="sr-Latn-ME" sz="1200" kern="1200" dirty="0" smtClean="0">
                <a:solidFill>
                  <a:schemeClr val="tx1"/>
                </a:solidFill>
                <a:effectLst/>
                <a:latin typeface="+mn-lt"/>
                <a:ea typeface="+mn-ea"/>
                <a:cs typeface="+mn-cs"/>
              </a:rPr>
              <a:t>)) i bližeg (slika </a:t>
            </a:r>
            <a:r>
              <a:rPr lang="sr-Latn-ME" sz="1200" kern="1200" dirty="0" err="1" smtClean="0">
                <a:solidFill>
                  <a:schemeClr val="tx1"/>
                </a:solidFill>
                <a:effectLst/>
                <a:latin typeface="+mn-lt"/>
                <a:ea typeface="+mn-ea"/>
                <a:cs typeface="+mn-cs"/>
              </a:rPr>
              <a:t>5.b</a:t>
            </a:r>
            <a:r>
              <a:rPr lang="sr-Latn-ME" sz="1200" kern="1200" dirty="0" smtClean="0">
                <a:solidFill>
                  <a:schemeClr val="tx1"/>
                </a:solidFill>
                <a:effectLst/>
                <a:latin typeface="+mn-lt"/>
                <a:ea typeface="+mn-ea"/>
                <a:cs typeface="+mn-cs"/>
              </a:rPr>
              <a:t>)) kvara i kriva uspostavljanja dielektrične čvrstoće u međukontaktnom prostoru prekidača koja je ista za oba slučaja. </a:t>
            </a:r>
            <a:endParaRPr lang="en-US" sz="1200" kern="1200" dirty="0" smtClean="0">
              <a:solidFill>
                <a:schemeClr val="tx1"/>
              </a:solidFill>
              <a:effectLst/>
              <a:latin typeface="+mn-lt"/>
              <a:ea typeface="+mn-ea"/>
              <a:cs typeface="+mn-cs"/>
            </a:endParaRPr>
          </a:p>
          <a:p>
            <a:endParaRPr lang="sr-Latn-ME" dirty="0"/>
          </a:p>
        </p:txBody>
      </p:sp>
      <p:sp>
        <p:nvSpPr>
          <p:cNvPr id="4" name="Slide Number Placeholder 3"/>
          <p:cNvSpPr>
            <a:spLocks noGrp="1"/>
          </p:cNvSpPr>
          <p:nvPr>
            <p:ph type="sldNum" sz="quarter" idx="10"/>
          </p:nvPr>
        </p:nvSpPr>
        <p:spPr/>
        <p:txBody>
          <a:bodyPr/>
          <a:lstStyle/>
          <a:p>
            <a:fld id="{E0A72BFE-DA0B-4230-9213-BB9252735A58}" type="slidenum">
              <a:rPr lang="sr-Latn-ME" smtClean="0"/>
              <a:t>9</a:t>
            </a:fld>
            <a:endParaRPr lang="sr-Latn-ME"/>
          </a:p>
        </p:txBody>
      </p:sp>
    </p:spTree>
    <p:extLst>
      <p:ext uri="{BB962C8B-B14F-4D97-AF65-F5344CB8AC3E}">
        <p14:creationId xmlns:p14="http://schemas.microsoft.com/office/powerpoint/2010/main" val="544226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43434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endParaRPr lang="sr-Latn-ME"/>
          </a:p>
        </p:txBody>
      </p:sp>
      <p:sp>
        <p:nvSpPr>
          <p:cNvPr id="2" name="Footer Placeholder 1"/>
          <p:cNvSpPr>
            <a:spLocks noGrp="1"/>
          </p:cNvSpPr>
          <p:nvPr>
            <p:ph type="ftr" sz="quarter" idx="11"/>
          </p:nvPr>
        </p:nvSpPr>
        <p:spPr/>
        <p:txBody>
          <a:bodyPr/>
          <a:lstStyle/>
          <a:p>
            <a:endParaRPr lang="sr-Latn-ME"/>
          </a:p>
        </p:txBody>
      </p:sp>
      <p:sp>
        <p:nvSpPr>
          <p:cNvPr id="15" name="Slide Number Placeholder 14"/>
          <p:cNvSpPr>
            <a:spLocks noGrp="1"/>
          </p:cNvSpPr>
          <p:nvPr>
            <p:ph type="sldNum" sz="quarter" idx="12"/>
          </p:nvPr>
        </p:nvSpPr>
        <p:spPr>
          <a:xfrm>
            <a:off x="8229600" y="6473952"/>
            <a:ext cx="758952" cy="246888"/>
          </a:xfrm>
        </p:spPr>
        <p:txBody>
          <a:bodyPr/>
          <a:lstStyle/>
          <a:p>
            <a:fld id="{73BA735D-3436-4C67-ADE0-679BE6213941}" type="slidenum">
              <a:rPr lang="sr-Latn-ME" smtClean="0"/>
              <a:t>‹#›</a:t>
            </a:fld>
            <a:endParaRPr lang="sr-Latn-M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lvl1pPr marL="342900" indent="-342900">
              <a:buFont typeface="Wingdings" pitchFamily="2" charset="2"/>
              <a:buChar char="§"/>
              <a:defRPr/>
            </a:lvl1pPr>
            <a:lvl2pPr marL="742950" indent="-285750">
              <a:buFont typeface="Courier New" pitchFamily="49" charset="0"/>
              <a:buChar char="o"/>
              <a:defRPr/>
            </a:lvl2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6" name="Slide Number Placeholder 15"/>
          <p:cNvSpPr>
            <a:spLocks noGrp="1"/>
          </p:cNvSpPr>
          <p:nvPr>
            <p:ph type="sldNum" sz="quarter" idx="12"/>
          </p:nvPr>
        </p:nvSpPr>
        <p:spPr>
          <a:xfrm>
            <a:off x="8229600" y="6473952"/>
            <a:ext cx="758952" cy="246888"/>
          </a:xfrm>
        </p:spPr>
        <p:txBody>
          <a:bodyPr/>
          <a:lstStyle>
            <a:lvl1pPr>
              <a:defRPr>
                <a:solidFill>
                  <a:schemeClr val="tx1"/>
                </a:solidFill>
              </a:defRPr>
            </a:lvl1pPr>
          </a:lstStyle>
          <a:p>
            <a:fld id="{73BA735D-3436-4C67-ADE0-679BE6213941}" type="slidenum">
              <a:rPr lang="sr-Latn-ME" smtClean="0"/>
              <a:pPr/>
              <a:t>‹#›</a:t>
            </a:fld>
            <a:endParaRPr lang="sr-Latn-ME" dirty="0"/>
          </a:p>
        </p:txBody>
      </p:sp>
      <p:pic>
        <p:nvPicPr>
          <p:cNvPr id="7" name="Picture 6"/>
          <p:cNvPicPr>
            <a:picLocks noChangeAspect="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4521" y="6480968"/>
            <a:ext cx="600586" cy="377032"/>
          </a:xfrm>
          <a:prstGeom prst="rect">
            <a:avLst/>
          </a:prstGeom>
          <a:noFill/>
          <a:ln>
            <a:noFill/>
          </a:ln>
        </p:spPr>
      </p:pic>
      <p:sp>
        <p:nvSpPr>
          <p:cNvPr id="9" name="Straight Connector 8"/>
          <p:cNvSpPr>
            <a:spLocks noChangeShapeType="1"/>
          </p:cNvSpPr>
          <p:nvPr userDrawn="1"/>
        </p:nvSpPr>
        <p:spPr bwMode="auto">
          <a:xfrm>
            <a:off x="514350" y="6474619"/>
            <a:ext cx="8629650" cy="2381"/>
          </a:xfrm>
          <a:prstGeom prst="line">
            <a:avLst/>
          </a:prstGeom>
          <a:noFill/>
          <a:ln w="12700" cap="flat" cmpd="sng" algn="ctr">
            <a:gradFill flip="none" rotWithShape="1">
              <a:gsLst>
                <a:gs pos="0">
                  <a:schemeClr val="tx2">
                    <a:alpha val="0"/>
                  </a:schemeClr>
                </a:gs>
                <a:gs pos="17000">
                  <a:schemeClr val="tx2"/>
                </a:gs>
                <a:gs pos="100000">
                  <a:schemeClr val="tx2"/>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 name="Rectangle 1"/>
          <p:cNvSpPr/>
          <p:nvPr userDrawn="1"/>
        </p:nvSpPr>
        <p:spPr>
          <a:xfrm>
            <a:off x="995107" y="6503313"/>
            <a:ext cx="7920293" cy="369332"/>
          </a:xfrm>
          <a:prstGeom prst="rect">
            <a:avLst/>
          </a:prstGeom>
        </p:spPr>
        <p:txBody>
          <a:bodyPr wrap="square">
            <a:spAutoFit/>
          </a:bodyPr>
          <a:lstStyle/>
          <a:p>
            <a:r>
              <a:rPr lang="sr-Latn-ME" sz="900" b="1" dirty="0" smtClean="0">
                <a:solidFill>
                  <a:schemeClr val="tx2"/>
                </a:solidFill>
              </a:rPr>
              <a:t>CRNOGORSKI KOMITET MEĐUNARODNOG VIJEĆA ZA VELIKE ELEKTRIČNE MREŽE – </a:t>
            </a:r>
            <a:r>
              <a:rPr lang="sr-Latn-ME" sz="900" b="1" dirty="0" err="1" smtClean="0">
                <a:solidFill>
                  <a:schemeClr val="tx2"/>
                </a:solidFill>
              </a:rPr>
              <a:t>CIGRE</a:t>
            </a:r>
            <a:endParaRPr lang="sr-Latn-ME" sz="900" b="1" dirty="0" smtClean="0">
              <a:solidFill>
                <a:schemeClr val="tx2"/>
              </a:solidFill>
            </a:endParaRPr>
          </a:p>
          <a:p>
            <a:r>
              <a:rPr lang="sr-Latn-ME" sz="900" b="1" dirty="0" err="1" smtClean="0">
                <a:solidFill>
                  <a:schemeClr val="tx2"/>
                </a:solidFill>
              </a:rPr>
              <a:t>III</a:t>
            </a:r>
            <a:r>
              <a:rPr lang="sr-Latn-ME" sz="900" b="1" dirty="0" smtClean="0">
                <a:solidFill>
                  <a:schemeClr val="tx2"/>
                </a:solidFill>
              </a:rPr>
              <a:t> Savjetovanje, 13-16 maj, 2013, Budva</a:t>
            </a:r>
            <a:endParaRPr lang="en-US" sz="900" dirty="0">
              <a:solidFill>
                <a:schemeClr val="tx2"/>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endParaRPr lang="sr-Latn-ME"/>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sr-Latn-ME"/>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3BA735D-3436-4C67-ADE0-679BE6213941}" type="slidenum">
              <a:rPr lang="sr-Latn-ME" smtClean="0"/>
              <a:t>‹#›</a:t>
            </a:fld>
            <a:endParaRPr lang="sr-Latn-ME"/>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4024" r:id="rId1"/>
    <p:sldLayoutId id="2147484025"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5.jpeg"/></Relationships>
</file>

<file path=ppt/slides/_rels/slide13.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5.xml"/><Relationship Id="rId7" Type="http://schemas.openxmlformats.org/officeDocument/2006/relationships/image" Target="../media/image8.wmf"/><Relationship Id="rId12"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10.wmf"/><Relationship Id="rId5" Type="http://schemas.openxmlformats.org/officeDocument/2006/relationships/image" Target="../media/image7.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9.w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7.bin"/><Relationship Id="rId13" Type="http://schemas.openxmlformats.org/officeDocument/2006/relationships/image" Target="../media/image16.wmf"/><Relationship Id="rId3" Type="http://schemas.openxmlformats.org/officeDocument/2006/relationships/notesSlide" Target="../notesSlides/notesSlide6.xml"/><Relationship Id="rId7" Type="http://schemas.openxmlformats.org/officeDocument/2006/relationships/image" Target="../media/image13.wmf"/><Relationship Id="rId12"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11" Type="http://schemas.openxmlformats.org/officeDocument/2006/relationships/image" Target="../media/image15.wmf"/><Relationship Id="rId5" Type="http://schemas.openxmlformats.org/officeDocument/2006/relationships/image" Target="../media/image12.wmf"/><Relationship Id="rId15" Type="http://schemas.openxmlformats.org/officeDocument/2006/relationships/image" Target="../media/image17.wmf"/><Relationship Id="rId10" Type="http://schemas.openxmlformats.org/officeDocument/2006/relationships/oleObject" Target="../embeddings/oleObject8.bin"/><Relationship Id="rId4" Type="http://schemas.openxmlformats.org/officeDocument/2006/relationships/oleObject" Target="../embeddings/oleObject5.bin"/><Relationship Id="rId9" Type="http://schemas.openxmlformats.org/officeDocument/2006/relationships/image" Target="../media/image14.wmf"/><Relationship Id="rId14" Type="http://schemas.openxmlformats.org/officeDocument/2006/relationships/oleObject" Target="../embeddings/oleObject10.bin"/></Relationships>
</file>

<file path=ppt/slides/_rels/slide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9.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0151" y="4495800"/>
            <a:ext cx="8458200" cy="1222375"/>
          </a:xfrm>
          <a:effectLst/>
        </p:spPr>
        <p:txBody>
          <a:bodyPr>
            <a:noAutofit/>
          </a:bodyPr>
          <a:lstStyle/>
          <a:p>
            <a:r>
              <a:rPr lang="sr-Latn-ME" sz="2200" b="1" dirty="0">
                <a:effectLst/>
              </a:rPr>
              <a:t>ODREĐIVANJE GRANIČNE UDALJENOSTI MJESTA KVARA SA ASPEKTA IZBORA PREKIDAČA U VISOKONAPONSKIM RAZVODNIM POSTROJENJIMA</a:t>
            </a:r>
          </a:p>
        </p:txBody>
      </p:sp>
      <p:sp>
        <p:nvSpPr>
          <p:cNvPr id="3" name="Subtitle 2"/>
          <p:cNvSpPr>
            <a:spLocks noGrp="1"/>
          </p:cNvSpPr>
          <p:nvPr>
            <p:ph type="subTitle" idx="1"/>
          </p:nvPr>
        </p:nvSpPr>
        <p:spPr>
          <a:xfrm>
            <a:off x="304800" y="3657600"/>
            <a:ext cx="8458200" cy="609600"/>
          </a:xfrm>
        </p:spPr>
        <p:txBody>
          <a:bodyPr/>
          <a:lstStyle/>
          <a:p>
            <a:r>
              <a:rPr lang="en-US" b="1" dirty="0" err="1" smtClean="0"/>
              <a:t>Popovi</a:t>
            </a:r>
            <a:r>
              <a:rPr lang="sr-Latn-ME" b="1" dirty="0" smtClean="0"/>
              <a:t>ć Vjera, dipl. </a:t>
            </a:r>
            <a:r>
              <a:rPr lang="sr-Latn-ME" b="1" dirty="0" err="1" smtClean="0"/>
              <a:t>el</a:t>
            </a:r>
            <a:r>
              <a:rPr lang="sr-Latn-ME" b="1" dirty="0" smtClean="0"/>
              <a:t>. ing</a:t>
            </a:r>
            <a:endParaRPr lang="sr-Latn-ME" b="1" dirty="0"/>
          </a:p>
        </p:txBody>
      </p:sp>
      <p:pic>
        <p:nvPicPr>
          <p:cNvPr id="4" name="Picture 3"/>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800" y="304800"/>
            <a:ext cx="1431290" cy="898525"/>
          </a:xfrm>
          <a:prstGeom prst="rect">
            <a:avLst/>
          </a:prstGeom>
          <a:noFill/>
          <a:ln>
            <a:noFill/>
          </a:ln>
        </p:spPr>
      </p:pic>
      <p:sp>
        <p:nvSpPr>
          <p:cNvPr id="5" name="Rectangle 4"/>
          <p:cNvSpPr/>
          <p:nvPr/>
        </p:nvSpPr>
        <p:spPr>
          <a:xfrm>
            <a:off x="1828800" y="492452"/>
            <a:ext cx="6934200" cy="738664"/>
          </a:xfrm>
          <a:prstGeom prst="rect">
            <a:avLst/>
          </a:prstGeom>
        </p:spPr>
        <p:txBody>
          <a:bodyPr wrap="square">
            <a:spAutoFit/>
          </a:bodyPr>
          <a:lstStyle/>
          <a:p>
            <a:r>
              <a:rPr lang="sr-Latn-ME" sz="1400" b="1" dirty="0">
                <a:solidFill>
                  <a:srgbClr val="107A1A"/>
                </a:solidFill>
              </a:rPr>
              <a:t>CRNOGORSKI KOMITET MEĐUNARODNOG VIJEĆA </a:t>
            </a:r>
            <a:endParaRPr lang="en-US" sz="1400" dirty="0">
              <a:solidFill>
                <a:srgbClr val="107A1A"/>
              </a:solidFill>
            </a:endParaRPr>
          </a:p>
          <a:p>
            <a:r>
              <a:rPr lang="sr-Latn-ME" sz="1400" b="1" dirty="0">
                <a:solidFill>
                  <a:srgbClr val="107A1A"/>
                </a:solidFill>
              </a:rPr>
              <a:t>ZA VELIKE ELEKTRIČNE MREŽE – </a:t>
            </a:r>
            <a:r>
              <a:rPr lang="sr-Latn-ME" sz="1400" b="1" dirty="0" err="1" smtClean="0">
                <a:solidFill>
                  <a:srgbClr val="107A1A"/>
                </a:solidFill>
              </a:rPr>
              <a:t>CIGRE</a:t>
            </a:r>
            <a:endParaRPr lang="sr-Latn-ME" sz="1400" b="1" dirty="0" smtClean="0">
              <a:solidFill>
                <a:srgbClr val="107A1A"/>
              </a:solidFill>
            </a:endParaRPr>
          </a:p>
          <a:p>
            <a:r>
              <a:rPr lang="sr-Latn-ME" sz="1400" b="1" dirty="0" err="1" smtClean="0">
                <a:solidFill>
                  <a:srgbClr val="107A1A"/>
                </a:solidFill>
              </a:rPr>
              <a:t>III</a:t>
            </a:r>
            <a:r>
              <a:rPr lang="sr-Latn-ME" sz="1400" b="1" dirty="0" smtClean="0">
                <a:solidFill>
                  <a:srgbClr val="107A1A"/>
                </a:solidFill>
              </a:rPr>
              <a:t> Savjetovanje, 13-16 maj, 2013, Budva</a:t>
            </a:r>
            <a:endParaRPr lang="en-US" sz="1400" dirty="0">
              <a:solidFill>
                <a:srgbClr val="107A1A"/>
              </a:solidFill>
            </a:endParaRPr>
          </a:p>
        </p:txBody>
      </p:sp>
    </p:spTree>
    <p:extLst>
      <p:ext uri="{BB962C8B-B14F-4D97-AF65-F5344CB8AC3E}">
        <p14:creationId xmlns:p14="http://schemas.microsoft.com/office/powerpoint/2010/main" val="1810637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smtClean="0"/>
              <a:t>PROGRAM ZA PRORAČUN</a:t>
            </a:r>
            <a:endParaRPr lang="sr-Latn-ME" dirty="0"/>
          </a:p>
        </p:txBody>
      </p:sp>
      <p:sp>
        <p:nvSpPr>
          <p:cNvPr id="4" name="Content Placeholder 3"/>
          <p:cNvSpPr>
            <a:spLocks noGrp="1"/>
          </p:cNvSpPr>
          <p:nvPr>
            <p:ph idx="1"/>
          </p:nvPr>
        </p:nvSpPr>
        <p:spPr/>
        <p:txBody>
          <a:bodyPr>
            <a:normAutofit/>
          </a:bodyPr>
          <a:lstStyle/>
          <a:p>
            <a:r>
              <a:rPr lang="sr-Latn-ME" sz="2800" dirty="0" smtClean="0"/>
              <a:t>MATLAB </a:t>
            </a:r>
            <a:r>
              <a:rPr lang="sr-Latn-ME" sz="2800" dirty="0" err="1" smtClean="0"/>
              <a:t>Graphical</a:t>
            </a:r>
            <a:r>
              <a:rPr lang="sr-Latn-ME" sz="2800" dirty="0" smtClean="0"/>
              <a:t> </a:t>
            </a:r>
            <a:r>
              <a:rPr lang="sr-Latn-ME" sz="2800" dirty="0" err="1" smtClean="0"/>
              <a:t>User</a:t>
            </a:r>
            <a:r>
              <a:rPr lang="sr-Latn-ME" sz="2800" dirty="0" smtClean="0"/>
              <a:t> </a:t>
            </a:r>
            <a:r>
              <a:rPr lang="sr-Latn-ME" sz="2800" dirty="0" err="1" smtClean="0"/>
              <a:t>Interface</a:t>
            </a:r>
            <a:endParaRPr lang="sr-Latn-ME" sz="2800" dirty="0" smtClean="0"/>
          </a:p>
          <a:p>
            <a:endParaRPr lang="sr-Latn-ME" sz="2800" dirty="0" smtClean="0"/>
          </a:p>
          <a:p>
            <a:r>
              <a:rPr lang="sr-Latn-ME" sz="2800" dirty="0" smtClean="0"/>
              <a:t>Mogućnosti</a:t>
            </a:r>
          </a:p>
          <a:p>
            <a:pPr lvl="1"/>
            <a:r>
              <a:rPr lang="sr-Latn-ME" sz="2400" dirty="0" smtClean="0"/>
              <a:t>Grafički prikaz prelaznog povratnog napona</a:t>
            </a:r>
          </a:p>
          <a:p>
            <a:pPr lvl="1"/>
            <a:r>
              <a:rPr lang="sr-Latn-ME" sz="2400" dirty="0" smtClean="0"/>
              <a:t>Proračun amplitude i strmine</a:t>
            </a:r>
          </a:p>
          <a:p>
            <a:pPr lvl="1"/>
            <a:endParaRPr lang="sr-Latn-ME" sz="2400" dirty="0"/>
          </a:p>
        </p:txBody>
      </p:sp>
      <p:grpSp>
        <p:nvGrpSpPr>
          <p:cNvPr id="7" name="Group 6"/>
          <p:cNvGrpSpPr>
            <a:grpSpLocks noChangeAspect="1"/>
          </p:cNvGrpSpPr>
          <p:nvPr/>
        </p:nvGrpSpPr>
        <p:grpSpPr bwMode="auto">
          <a:xfrm>
            <a:off x="5972291" y="3425200"/>
            <a:ext cx="2503200" cy="2133600"/>
            <a:chOff x="1632" y="1248"/>
            <a:chExt cx="2682" cy="2286"/>
          </a:xfrm>
        </p:grpSpPr>
        <p:sp>
          <p:nvSpPr>
            <p:cNvPr id="8" name="Gear"/>
            <p:cNvSpPr>
              <a:spLocks noEditPoints="1" noChangeArrowheads="1"/>
            </p:cNvSpPr>
            <p:nvPr/>
          </p:nvSpPr>
          <p:spPr bwMode="auto">
            <a:xfrm>
              <a:off x="3119" y="1248"/>
              <a:ext cx="1195" cy="1048"/>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flatTx/>
            </a:bodyPr>
            <a:lstStyle/>
            <a:p>
              <a:endParaRPr lang="sr-Latn-ME"/>
            </a:p>
          </p:txBody>
        </p:sp>
        <p:sp>
          <p:nvSpPr>
            <p:cNvPr id="9" name="AutoShape 8"/>
            <p:cNvSpPr>
              <a:spLocks noEditPoints="1" noChangeArrowheads="1"/>
            </p:cNvSpPr>
            <p:nvPr/>
          </p:nvSpPr>
          <p:spPr bwMode="auto">
            <a:xfrm>
              <a:off x="1632" y="1680"/>
              <a:ext cx="1429" cy="1253"/>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flatTx/>
            </a:bodyPr>
            <a:lstStyle/>
            <a:p>
              <a:endParaRPr lang="sr-Latn-ME"/>
            </a:p>
          </p:txBody>
        </p:sp>
        <p:sp>
          <p:nvSpPr>
            <p:cNvPr id="10" name="AutoShape 9"/>
            <p:cNvSpPr>
              <a:spLocks noEditPoints="1" noChangeArrowheads="1"/>
            </p:cNvSpPr>
            <p:nvPr/>
          </p:nvSpPr>
          <p:spPr bwMode="auto">
            <a:xfrm>
              <a:off x="2559" y="2142"/>
              <a:ext cx="1588" cy="1392"/>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flatTx/>
            </a:bodyPr>
            <a:lstStyle/>
            <a:p>
              <a:endParaRPr lang="sr-Latn-ME"/>
            </a:p>
          </p:txBody>
        </p:sp>
      </p:grpSp>
      <p:sp>
        <p:nvSpPr>
          <p:cNvPr id="3" name="Slide Number Placeholder 2"/>
          <p:cNvSpPr>
            <a:spLocks noGrp="1"/>
          </p:cNvSpPr>
          <p:nvPr>
            <p:ph type="sldNum" sz="quarter" idx="12"/>
          </p:nvPr>
        </p:nvSpPr>
        <p:spPr/>
        <p:txBody>
          <a:bodyPr/>
          <a:lstStyle/>
          <a:p>
            <a:fld id="{73BA735D-3436-4C67-ADE0-679BE6213941}" type="slidenum">
              <a:rPr lang="sr-Latn-ME" smtClean="0"/>
              <a:t>10</a:t>
            </a:fld>
            <a:endParaRPr lang="sr-Latn-ME" dirty="0"/>
          </a:p>
        </p:txBody>
      </p:sp>
    </p:spTree>
    <p:extLst>
      <p:ext uri="{BB962C8B-B14F-4D97-AF65-F5344CB8AC3E}">
        <p14:creationId xmlns:p14="http://schemas.microsoft.com/office/powerpoint/2010/main" val="995626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smtClean="0"/>
              <a:t>PRIMJENA PROGRAMA</a:t>
            </a:r>
            <a:endParaRPr lang="sr-Latn-ME" dirty="0"/>
          </a:p>
        </p:txBody>
      </p:sp>
      <p:pic>
        <p:nvPicPr>
          <p:cNvPr id="4" name="Picture 3"/>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191398" y="1676400"/>
            <a:ext cx="4195398" cy="1676400"/>
          </a:xfrm>
          <a:prstGeom prst="rect">
            <a:avLst/>
          </a:prstGeom>
        </p:spPr>
      </p:pic>
      <p:sp>
        <p:nvSpPr>
          <p:cNvPr id="3" name="Content Placeholder 2"/>
          <p:cNvSpPr>
            <a:spLocks noGrp="1"/>
          </p:cNvSpPr>
          <p:nvPr>
            <p:ph idx="1"/>
          </p:nvPr>
        </p:nvSpPr>
        <p:spPr>
          <a:xfrm>
            <a:off x="304800" y="1554162"/>
            <a:ext cx="3505200" cy="4525963"/>
          </a:xfrm>
        </p:spPr>
        <p:txBody>
          <a:bodyPr>
            <a:normAutofit/>
          </a:bodyPr>
          <a:lstStyle/>
          <a:p>
            <a:r>
              <a:rPr lang="sr-Latn-ME" sz="1600" dirty="0"/>
              <a:t>U cilju ilustracije primjene programa i njegovih mogućnosti biće analiziran uticaj različitih parametara na vrijednosti prelaznog povratnog napona. Za ove potrebe analiziran je ekvivalentni sistem dat na </a:t>
            </a:r>
            <a:r>
              <a:rPr lang="sr-Latn-ME" sz="1600" dirty="0" smtClean="0"/>
              <a:t>slici </a:t>
            </a:r>
            <a:r>
              <a:rPr lang="sr-Latn-ME" sz="1600" dirty="0"/>
              <a:t>sa sljedećim vrijednostima parametara: </a:t>
            </a:r>
            <a:endParaRPr lang="sr-Latn-ME" sz="1600" dirty="0" smtClean="0"/>
          </a:p>
          <a:p>
            <a:endParaRPr lang="sr-Latn-ME" sz="1600" dirty="0" smtClean="0"/>
          </a:p>
          <a:p>
            <a:pPr indent="0">
              <a:buNone/>
            </a:pPr>
            <a:r>
              <a:rPr lang="sr-Latn-ME" sz="1600" dirty="0" err="1" smtClean="0"/>
              <a:t>R</a:t>
            </a:r>
            <a:r>
              <a:rPr lang="sr-Latn-ME" sz="1600" baseline="-25000" dirty="0" err="1" smtClean="0"/>
              <a:t>1</a:t>
            </a:r>
            <a:r>
              <a:rPr lang="sr-Latn-ME" sz="1600" dirty="0" smtClean="0"/>
              <a:t>=1 </a:t>
            </a:r>
            <a:r>
              <a:rPr lang="sr-Latn-ME" sz="1600" dirty="0"/>
              <a:t>Ω, </a:t>
            </a:r>
            <a:endParaRPr lang="sr-Latn-ME" sz="1600" dirty="0" smtClean="0"/>
          </a:p>
          <a:p>
            <a:pPr indent="0">
              <a:buNone/>
            </a:pPr>
            <a:r>
              <a:rPr lang="sr-Latn-ME" sz="1600" dirty="0" err="1" smtClean="0"/>
              <a:t>L</a:t>
            </a:r>
            <a:r>
              <a:rPr lang="sr-Latn-ME" sz="1600" baseline="-25000" dirty="0" err="1" smtClean="0"/>
              <a:t>1</a:t>
            </a:r>
            <a:r>
              <a:rPr lang="sr-Latn-ME" sz="1600" dirty="0" smtClean="0"/>
              <a:t>=1 </a:t>
            </a:r>
            <a:r>
              <a:rPr lang="sr-Latn-ME" sz="1600" dirty="0" err="1"/>
              <a:t>mH</a:t>
            </a:r>
            <a:r>
              <a:rPr lang="sr-Latn-ME" sz="1600" dirty="0"/>
              <a:t>, </a:t>
            </a:r>
            <a:endParaRPr lang="sr-Latn-ME" sz="1600" dirty="0" smtClean="0"/>
          </a:p>
          <a:p>
            <a:pPr indent="0">
              <a:buNone/>
            </a:pPr>
            <a:r>
              <a:rPr lang="sr-Latn-ME" sz="1600" dirty="0" err="1" smtClean="0"/>
              <a:t>C</a:t>
            </a:r>
            <a:r>
              <a:rPr lang="sr-Latn-ME" sz="1600" baseline="-25000" dirty="0" err="1" smtClean="0"/>
              <a:t>1</a:t>
            </a:r>
            <a:r>
              <a:rPr lang="sr-Latn-ME" sz="1600" dirty="0" smtClean="0"/>
              <a:t>=90µH</a:t>
            </a:r>
            <a:r>
              <a:rPr lang="sr-Latn-ME" sz="1600" dirty="0"/>
              <a:t>; </a:t>
            </a:r>
            <a:endParaRPr lang="sr-Latn-ME" sz="1600" dirty="0" smtClean="0"/>
          </a:p>
          <a:p>
            <a:pPr indent="0">
              <a:buNone/>
            </a:pPr>
            <a:r>
              <a:rPr lang="sr-Latn-ME" sz="1600" dirty="0" err="1" smtClean="0"/>
              <a:t>R</a:t>
            </a:r>
            <a:r>
              <a:rPr lang="sr-Latn-ME" sz="1600" baseline="-25000" dirty="0" err="1" smtClean="0"/>
              <a:t>2</a:t>
            </a:r>
            <a:r>
              <a:rPr lang="en-US" sz="1600" dirty="0"/>
              <a:t>’=0.9 Ω/km, </a:t>
            </a:r>
            <a:endParaRPr lang="sr-Latn-ME" sz="1600" dirty="0" smtClean="0"/>
          </a:p>
          <a:p>
            <a:pPr indent="0">
              <a:buNone/>
            </a:pPr>
            <a:r>
              <a:rPr lang="en-US" sz="1600" dirty="0" err="1" smtClean="0"/>
              <a:t>L</a:t>
            </a:r>
            <a:r>
              <a:rPr lang="en-US" sz="1600" baseline="-25000" dirty="0" err="1" smtClean="0"/>
              <a:t>2</a:t>
            </a:r>
            <a:r>
              <a:rPr lang="en-US" sz="1600" dirty="0"/>
              <a:t>’=1 </a:t>
            </a:r>
            <a:r>
              <a:rPr lang="en-US" sz="1600" dirty="0" err="1" smtClean="0"/>
              <a:t>mH</a:t>
            </a:r>
            <a:r>
              <a:rPr lang="en-US" sz="1600" dirty="0" smtClean="0"/>
              <a:t>/km, </a:t>
            </a:r>
            <a:endParaRPr lang="sr-Latn-ME" sz="1600" dirty="0" smtClean="0"/>
          </a:p>
          <a:p>
            <a:pPr indent="0">
              <a:buNone/>
            </a:pPr>
            <a:r>
              <a:rPr lang="en-US" sz="1600" dirty="0" err="1" smtClean="0"/>
              <a:t>C</a:t>
            </a:r>
            <a:r>
              <a:rPr lang="en-US" sz="1600" baseline="-25000" dirty="0" err="1" smtClean="0"/>
              <a:t>2</a:t>
            </a:r>
            <a:r>
              <a:rPr lang="en-US" sz="1600" dirty="0"/>
              <a:t>’</a:t>
            </a:r>
            <a:r>
              <a:rPr lang="sr-Latn-ME" sz="1600" dirty="0"/>
              <a:t>=9.45 </a:t>
            </a:r>
            <a:r>
              <a:rPr lang="sr-Latn-ME" sz="1600" dirty="0" err="1"/>
              <a:t>nF</a:t>
            </a:r>
            <a:r>
              <a:rPr lang="sr-Latn-ME" sz="1600" dirty="0"/>
              <a:t> [2</a:t>
            </a:r>
            <a:r>
              <a:rPr lang="sr-Latn-ME" sz="1600" dirty="0" smtClean="0"/>
              <a:t>] </a:t>
            </a:r>
            <a:endParaRPr lang="sr-Latn-ME" sz="1600" dirty="0"/>
          </a:p>
        </p:txBody>
      </p:sp>
      <p:sp>
        <p:nvSpPr>
          <p:cNvPr id="5" name="Slide Number Placeholder 4"/>
          <p:cNvSpPr>
            <a:spLocks noGrp="1"/>
          </p:cNvSpPr>
          <p:nvPr>
            <p:ph type="sldNum" sz="quarter" idx="12"/>
          </p:nvPr>
        </p:nvSpPr>
        <p:spPr/>
        <p:txBody>
          <a:bodyPr/>
          <a:lstStyle/>
          <a:p>
            <a:fld id="{73BA735D-3436-4C67-ADE0-679BE6213941}" type="slidenum">
              <a:rPr lang="sr-Latn-ME" smtClean="0"/>
              <a:t>11</a:t>
            </a:fld>
            <a:endParaRPr lang="sr-Latn-ME" dirty="0"/>
          </a:p>
        </p:txBody>
      </p:sp>
    </p:spTree>
    <p:extLst>
      <p:ext uri="{BB962C8B-B14F-4D97-AF65-F5344CB8AC3E}">
        <p14:creationId xmlns:p14="http://schemas.microsoft.com/office/powerpoint/2010/main" val="2715216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Latn-ME" sz="2000" dirty="0" smtClean="0"/>
              <a:t>Uticaj </a:t>
            </a:r>
            <a:r>
              <a:rPr lang="sr-Latn-ME" sz="2000" dirty="0"/>
              <a:t>mjesta kvara na amplitudu prelaznog povratnog napona</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76800" y="1219200"/>
            <a:ext cx="3312414" cy="2485505"/>
          </a:xfrm>
          <a:prstGeom prst="rect">
            <a:avLst/>
          </a:prstGeom>
        </p:spPr>
      </p:pic>
      <p:sp>
        <p:nvSpPr>
          <p:cNvPr id="6" name="TextBox 5"/>
          <p:cNvSpPr txBox="1"/>
          <p:nvPr/>
        </p:nvSpPr>
        <p:spPr>
          <a:xfrm>
            <a:off x="228600" y="1295400"/>
            <a:ext cx="4419600" cy="4524315"/>
          </a:xfrm>
          <a:prstGeom prst="rect">
            <a:avLst/>
          </a:prstGeom>
          <a:noFill/>
        </p:spPr>
        <p:txBody>
          <a:bodyPr wrap="square" rtlCol="0">
            <a:spAutoFit/>
          </a:bodyPr>
          <a:lstStyle/>
          <a:p>
            <a:r>
              <a:rPr lang="sr-Latn-ME" sz="1400" dirty="0" smtClean="0"/>
              <a:t>Zavisnost </a:t>
            </a:r>
            <a:r>
              <a:rPr lang="sr-Latn-ME" sz="1400" dirty="0"/>
              <a:t>amplitude prelaznog povratnog napona između kontakata prekidača u zavisnosti od dužine dalekovoda do mjesta kratkog spoja.</a:t>
            </a:r>
            <a:endParaRPr lang="sr-Latn-ME" sz="1400" dirty="0" smtClean="0"/>
          </a:p>
          <a:p>
            <a:endParaRPr lang="sr-Latn-ME" sz="1400" dirty="0" smtClean="0"/>
          </a:p>
          <a:p>
            <a:endParaRPr lang="sr-Latn-ME" sz="1400" dirty="0"/>
          </a:p>
          <a:p>
            <a:r>
              <a:rPr lang="sr-Latn-ME" sz="1400" dirty="0" smtClean="0"/>
              <a:t>Dužina </a:t>
            </a:r>
            <a:r>
              <a:rPr lang="sr-Latn-ME" sz="1400" dirty="0"/>
              <a:t>od </a:t>
            </a:r>
            <a:r>
              <a:rPr lang="sr-Latn-ME" b="1" dirty="0"/>
              <a:t>22 km</a:t>
            </a:r>
            <a:r>
              <a:rPr lang="sr-Latn-ME" sz="1400" dirty="0"/>
              <a:t>. </a:t>
            </a:r>
            <a:endParaRPr lang="sr-Latn-ME" sz="1400" dirty="0" smtClean="0"/>
          </a:p>
          <a:p>
            <a:r>
              <a:rPr lang="sr-Latn-ME" sz="1400" dirty="0" smtClean="0"/>
              <a:t>Amplituda </a:t>
            </a:r>
            <a:r>
              <a:rPr lang="sr-Latn-ME" sz="1400" dirty="0"/>
              <a:t>prelaznog povratnog napona </a:t>
            </a:r>
            <a:r>
              <a:rPr lang="sr-Latn-ME" sz="1400" dirty="0" smtClean="0"/>
              <a:t>je </a:t>
            </a:r>
            <a:r>
              <a:rPr lang="sr-Latn-ME" b="1" dirty="0"/>
              <a:t>1.8374 </a:t>
            </a:r>
            <a:r>
              <a:rPr lang="sr-Latn-ME" b="1" dirty="0" err="1"/>
              <a:t>r.j</a:t>
            </a:r>
            <a:r>
              <a:rPr lang="sr-Latn-ME" b="1" dirty="0"/>
              <a:t>. </a:t>
            </a:r>
            <a:endParaRPr lang="sr-Latn-ME" b="1" dirty="0" smtClean="0"/>
          </a:p>
          <a:p>
            <a:endParaRPr lang="sr-Latn-ME" sz="1400" dirty="0"/>
          </a:p>
          <a:p>
            <a:endParaRPr lang="sr-Latn-ME" sz="1400" dirty="0" smtClean="0"/>
          </a:p>
          <a:p>
            <a:endParaRPr lang="sr-Latn-ME" sz="1400" dirty="0"/>
          </a:p>
          <a:p>
            <a:endParaRPr lang="sr-Latn-ME" sz="1400" dirty="0" smtClean="0"/>
          </a:p>
          <a:p>
            <a:endParaRPr lang="sr-Latn-ME" sz="1400" dirty="0" smtClean="0"/>
          </a:p>
          <a:p>
            <a:endParaRPr lang="sr-Latn-ME" sz="1400" dirty="0"/>
          </a:p>
          <a:p>
            <a:endParaRPr lang="sr-Latn-ME" sz="1400" dirty="0" smtClean="0"/>
          </a:p>
          <a:p>
            <a:endParaRPr lang="sr-Latn-ME" sz="1400" dirty="0"/>
          </a:p>
          <a:p>
            <a:endParaRPr lang="sr-Latn-ME" sz="1400" dirty="0" smtClean="0"/>
          </a:p>
          <a:p>
            <a:endParaRPr lang="sr-Latn-ME" sz="1400" dirty="0"/>
          </a:p>
          <a:p>
            <a:endParaRPr lang="sr-Latn-ME" sz="1400" dirty="0"/>
          </a:p>
          <a:p>
            <a:r>
              <a:rPr lang="sr-Latn-ME" sz="1400" dirty="0" smtClean="0"/>
              <a:t>Vremenski </a:t>
            </a:r>
            <a:r>
              <a:rPr lang="sr-Latn-ME" sz="1400" dirty="0"/>
              <a:t>oblik prelaznog povratnog napona za slučaj kritične vrijednosti dužine voda do mjesta </a:t>
            </a:r>
            <a:r>
              <a:rPr lang="sr-Latn-ME" sz="1400" dirty="0" smtClean="0"/>
              <a:t>kvara</a:t>
            </a:r>
            <a:endParaRPr lang="sr-Latn-ME" sz="1400" dirty="0"/>
          </a:p>
        </p:txBody>
      </p:sp>
      <p:grpSp>
        <p:nvGrpSpPr>
          <p:cNvPr id="17" name="Group 16"/>
          <p:cNvGrpSpPr/>
          <p:nvPr/>
        </p:nvGrpSpPr>
        <p:grpSpPr>
          <a:xfrm>
            <a:off x="2487652" y="1727916"/>
            <a:ext cx="5701561" cy="4647836"/>
            <a:chOff x="2487652" y="1727916"/>
            <a:chExt cx="5701561" cy="4647836"/>
          </a:xfrm>
        </p:grpSpPr>
        <p:sp>
          <p:nvSpPr>
            <p:cNvPr id="10" name="Oval 9"/>
            <p:cNvSpPr/>
            <p:nvPr/>
          </p:nvSpPr>
          <p:spPr>
            <a:xfrm>
              <a:off x="5473521" y="1727916"/>
              <a:ext cx="228600" cy="228600"/>
            </a:xfrm>
            <a:prstGeom prst="ellipse">
              <a:avLst/>
            </a:prstGeom>
            <a:solidFill>
              <a:schemeClr val="accent1">
                <a:alpha val="37000"/>
              </a:schemeClr>
            </a:solidFill>
            <a:ln>
              <a:solidFill>
                <a:schemeClr val="accent1">
                  <a:shade val="50000"/>
                  <a:alpha val="4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ME"/>
            </a:p>
          </p:txBody>
        </p:sp>
        <p:grpSp>
          <p:nvGrpSpPr>
            <p:cNvPr id="16" name="Group 15"/>
            <p:cNvGrpSpPr/>
            <p:nvPr/>
          </p:nvGrpSpPr>
          <p:grpSpPr>
            <a:xfrm>
              <a:off x="2487652" y="1828800"/>
              <a:ext cx="5701561" cy="4546952"/>
              <a:chOff x="2487652" y="1828800"/>
              <a:chExt cx="5701561" cy="4546952"/>
            </a:xfrm>
          </p:grpSpPr>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76799" y="3890247"/>
                <a:ext cx="3312414" cy="2485505"/>
              </a:xfrm>
              <a:prstGeom prst="rect">
                <a:avLst/>
              </a:prstGeom>
            </p:spPr>
          </p:pic>
          <p:grpSp>
            <p:nvGrpSpPr>
              <p:cNvPr id="15" name="Group 14"/>
              <p:cNvGrpSpPr/>
              <p:nvPr/>
            </p:nvGrpSpPr>
            <p:grpSpPr>
              <a:xfrm>
                <a:off x="2487652" y="1828800"/>
                <a:ext cx="3074948" cy="2362200"/>
                <a:chOff x="2487652" y="1828800"/>
                <a:chExt cx="3074948" cy="2362200"/>
              </a:xfrm>
            </p:grpSpPr>
            <p:cxnSp>
              <p:nvCxnSpPr>
                <p:cNvPr id="9" name="Straight Arrow Connector 8"/>
                <p:cNvCxnSpPr/>
                <p:nvPr/>
              </p:nvCxnSpPr>
              <p:spPr>
                <a:xfrm>
                  <a:off x="5562600" y="1828800"/>
                  <a:ext cx="0" cy="236220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1" name="Straight Arrow Connector 10"/>
                <p:cNvCxnSpPr/>
                <p:nvPr/>
              </p:nvCxnSpPr>
              <p:spPr>
                <a:xfrm flipH="1">
                  <a:off x="2487652" y="1828800"/>
                  <a:ext cx="3068598" cy="829406"/>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grpSp>
        </p:grpSp>
      </p:grpSp>
      <p:sp>
        <p:nvSpPr>
          <p:cNvPr id="3" name="Slide Number Placeholder 2"/>
          <p:cNvSpPr>
            <a:spLocks noGrp="1"/>
          </p:cNvSpPr>
          <p:nvPr>
            <p:ph type="sldNum" sz="quarter" idx="12"/>
          </p:nvPr>
        </p:nvSpPr>
        <p:spPr/>
        <p:txBody>
          <a:bodyPr/>
          <a:lstStyle/>
          <a:p>
            <a:fld id="{73BA735D-3436-4C67-ADE0-679BE6213941}" type="slidenum">
              <a:rPr lang="sr-Latn-ME" smtClean="0"/>
              <a:t>12</a:t>
            </a:fld>
            <a:endParaRPr lang="sr-Latn-ME" dirty="0"/>
          </a:p>
        </p:txBody>
      </p:sp>
    </p:spTree>
    <p:extLst>
      <p:ext uri="{BB962C8B-B14F-4D97-AF65-F5344CB8AC3E}">
        <p14:creationId xmlns:p14="http://schemas.microsoft.com/office/powerpoint/2010/main" val="715424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3" end="3"/>
                                            </p:txEl>
                                          </p:spTgt>
                                        </p:tgtEl>
                                        <p:attrNameLst>
                                          <p:attrName>style.visibility</p:attrName>
                                        </p:attrNameLst>
                                      </p:cBhvr>
                                      <p:to>
                                        <p:strVal val="visible"/>
                                      </p:to>
                                    </p:set>
                                    <p:animEffect transition="in" filter="fade">
                                      <p:cBhvr>
                                        <p:cTn id="10" dur="500"/>
                                        <p:tgtEl>
                                          <p:spTgt spid="6">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animEffect transition="in" filter="fade">
                                      <p:cBhvr>
                                        <p:cTn id="13" dur="500"/>
                                        <p:tgtEl>
                                          <p:spTgt spid="6">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6">
                                            <p:txEl>
                                              <p:pRg st="16" end="16"/>
                                            </p:txEl>
                                          </p:spTgt>
                                        </p:tgtEl>
                                        <p:attrNameLst>
                                          <p:attrName>style.visibility</p:attrName>
                                        </p:attrNameLst>
                                      </p:cBhvr>
                                      <p:to>
                                        <p:strVal val="visible"/>
                                      </p:to>
                                    </p:set>
                                    <p:animEffect transition="in" filter="fade">
                                      <p:cBhvr>
                                        <p:cTn id="16" dur="500"/>
                                        <p:tgtEl>
                                          <p:spTgt spid="6">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Latn-ME" sz="2000" dirty="0" smtClean="0"/>
              <a:t>Uticaj </a:t>
            </a:r>
            <a:r>
              <a:rPr lang="sr-Latn-ME" sz="2000" dirty="0"/>
              <a:t>mjesta kvara na strminu prelaznog povratnog napona</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48200" y="1524000"/>
            <a:ext cx="3744468" cy="2809702"/>
          </a:xfrm>
          <a:prstGeom prst="rect">
            <a:avLst/>
          </a:prstGeom>
        </p:spPr>
      </p:pic>
      <p:sp>
        <p:nvSpPr>
          <p:cNvPr id="5" name="TextBox 4"/>
          <p:cNvSpPr txBox="1"/>
          <p:nvPr/>
        </p:nvSpPr>
        <p:spPr>
          <a:xfrm>
            <a:off x="457200" y="3410372"/>
            <a:ext cx="4038600" cy="923330"/>
          </a:xfrm>
          <a:prstGeom prst="rect">
            <a:avLst/>
          </a:prstGeom>
          <a:noFill/>
        </p:spPr>
        <p:txBody>
          <a:bodyPr wrap="square" rtlCol="0">
            <a:spAutoFit/>
          </a:bodyPr>
          <a:lstStyle/>
          <a:p>
            <a:r>
              <a:rPr lang="sr-Latn-ME" dirty="0" smtClean="0"/>
              <a:t>Zavisnost </a:t>
            </a:r>
            <a:r>
              <a:rPr lang="sr-Latn-ME" dirty="0"/>
              <a:t>strmine talasa prelaznog povratnog napona u funkciji dužine dalekovoda do mjesta kratkog </a:t>
            </a:r>
            <a:r>
              <a:rPr lang="sr-Latn-ME" dirty="0" smtClean="0"/>
              <a:t>spoja</a:t>
            </a:r>
            <a:endParaRPr lang="en-US" dirty="0"/>
          </a:p>
        </p:txBody>
      </p:sp>
      <p:sp>
        <p:nvSpPr>
          <p:cNvPr id="3" name="Slide Number Placeholder 2"/>
          <p:cNvSpPr>
            <a:spLocks noGrp="1"/>
          </p:cNvSpPr>
          <p:nvPr>
            <p:ph type="sldNum" sz="quarter" idx="12"/>
          </p:nvPr>
        </p:nvSpPr>
        <p:spPr/>
        <p:txBody>
          <a:bodyPr/>
          <a:lstStyle/>
          <a:p>
            <a:fld id="{73BA735D-3436-4C67-ADE0-679BE6213941}" type="slidenum">
              <a:rPr lang="sr-Latn-ME" smtClean="0"/>
              <a:t>13</a:t>
            </a:fld>
            <a:endParaRPr lang="sr-Latn-ME" dirty="0"/>
          </a:p>
        </p:txBody>
      </p:sp>
    </p:spTree>
    <p:extLst>
      <p:ext uri="{BB962C8B-B14F-4D97-AF65-F5344CB8AC3E}">
        <p14:creationId xmlns:p14="http://schemas.microsoft.com/office/powerpoint/2010/main" val="1358959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smtClean="0"/>
              <a:t>ODRE</a:t>
            </a:r>
            <a:r>
              <a:rPr lang="sr-Latn-CS" sz="2000" dirty="0" smtClean="0"/>
              <a:t>ĐIVanje granične udaljenosti mjesta kvara</a:t>
            </a:r>
            <a:endParaRPr lang="sr-Latn-ME" sz="2000" dirty="0"/>
          </a:p>
        </p:txBody>
      </p:sp>
      <p:sp>
        <p:nvSpPr>
          <p:cNvPr id="5" name="TextBox 4"/>
          <p:cNvSpPr txBox="1"/>
          <p:nvPr/>
        </p:nvSpPr>
        <p:spPr>
          <a:xfrm>
            <a:off x="228600" y="1447800"/>
            <a:ext cx="8458200" cy="369332"/>
          </a:xfrm>
          <a:prstGeom prst="rect">
            <a:avLst/>
          </a:prstGeom>
          <a:noFill/>
        </p:spPr>
        <p:txBody>
          <a:bodyPr wrap="square" rtlCol="0">
            <a:spAutoFit/>
          </a:bodyPr>
          <a:lstStyle/>
          <a:p>
            <a:pPr algn="ctr"/>
            <a:r>
              <a:rPr lang="sr-Latn-ME" dirty="0" smtClean="0"/>
              <a:t>Pretpostavljena zavisnost dielektrične čvrstoće</a:t>
            </a:r>
            <a:endParaRPr lang="en-US" dirty="0"/>
          </a:p>
        </p:txBody>
      </p:sp>
      <p:sp>
        <p:nvSpPr>
          <p:cNvPr id="6" name="TextBox 5"/>
          <p:cNvSpPr txBox="1"/>
          <p:nvPr/>
        </p:nvSpPr>
        <p:spPr>
          <a:xfrm>
            <a:off x="228600" y="2888577"/>
            <a:ext cx="8458200" cy="1015663"/>
          </a:xfrm>
          <a:prstGeom prst="rect">
            <a:avLst/>
          </a:prstGeom>
          <a:noFill/>
        </p:spPr>
        <p:txBody>
          <a:bodyPr wrap="square" rtlCol="0">
            <a:spAutoFit/>
          </a:bodyPr>
          <a:lstStyle/>
          <a:p>
            <a:pPr algn="ctr"/>
            <a:r>
              <a:rPr lang="sr-Latn-ME" dirty="0" smtClean="0"/>
              <a:t>Za date ulazne podatke pokazuje se da je granična udaljenost mjesta kvara</a:t>
            </a:r>
          </a:p>
          <a:p>
            <a:pPr algn="ctr"/>
            <a:r>
              <a:rPr lang="sr-Latn-ME" sz="2400" b="1" dirty="0" smtClean="0"/>
              <a:t>36.1km</a:t>
            </a:r>
            <a:r>
              <a:rPr lang="sr-Latn-ME" dirty="0" smtClean="0"/>
              <a:t> </a:t>
            </a:r>
          </a:p>
          <a:p>
            <a:pPr algn="ctr"/>
            <a:endParaRPr lang="en-US" dirty="0"/>
          </a:p>
        </p:txBody>
      </p:sp>
      <p:sp>
        <p:nvSpPr>
          <p:cNvPr id="3" name="TextBox 2"/>
          <p:cNvSpPr txBox="1"/>
          <p:nvPr/>
        </p:nvSpPr>
        <p:spPr>
          <a:xfrm>
            <a:off x="3505200" y="2152124"/>
            <a:ext cx="2362200" cy="369332"/>
          </a:xfrm>
          <a:prstGeom prst="rect">
            <a:avLst/>
          </a:prstGeom>
          <a:noFill/>
        </p:spPr>
        <p:txBody>
          <a:bodyPr wrap="square" rtlCol="0">
            <a:spAutoFit/>
          </a:bodyPr>
          <a:lstStyle/>
          <a:p>
            <a:r>
              <a:rPr lang="sr-Latn-CS" dirty="0" smtClean="0"/>
              <a:t>Udiel=0.2+5200 t</a:t>
            </a:r>
            <a:endParaRPr lang="en-US" dirty="0"/>
          </a:p>
        </p:txBody>
      </p:sp>
      <p:sp>
        <p:nvSpPr>
          <p:cNvPr id="4" name="Slide Number Placeholder 3"/>
          <p:cNvSpPr>
            <a:spLocks noGrp="1"/>
          </p:cNvSpPr>
          <p:nvPr>
            <p:ph type="sldNum" sz="quarter" idx="12"/>
          </p:nvPr>
        </p:nvSpPr>
        <p:spPr/>
        <p:txBody>
          <a:bodyPr/>
          <a:lstStyle/>
          <a:p>
            <a:fld id="{73BA735D-3436-4C67-ADE0-679BE6213941}" type="slidenum">
              <a:rPr lang="sr-Latn-ME" smtClean="0"/>
              <a:t>14</a:t>
            </a:fld>
            <a:endParaRPr lang="sr-Latn-ME" dirty="0"/>
          </a:p>
        </p:txBody>
      </p:sp>
    </p:spTree>
    <p:extLst>
      <p:ext uri="{BB962C8B-B14F-4D97-AF65-F5344CB8AC3E}">
        <p14:creationId xmlns:p14="http://schemas.microsoft.com/office/powerpoint/2010/main" val="1283661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smtClean="0"/>
              <a:t>zaključak</a:t>
            </a:r>
            <a:endParaRPr lang="sr-Latn-ME" dirty="0"/>
          </a:p>
        </p:txBody>
      </p:sp>
      <p:sp>
        <p:nvSpPr>
          <p:cNvPr id="3" name="Content Placeholder 2"/>
          <p:cNvSpPr>
            <a:spLocks noGrp="1"/>
          </p:cNvSpPr>
          <p:nvPr>
            <p:ph idx="1"/>
          </p:nvPr>
        </p:nvSpPr>
        <p:spPr/>
        <p:txBody>
          <a:bodyPr>
            <a:normAutofit/>
          </a:bodyPr>
          <a:lstStyle/>
          <a:p>
            <a:r>
              <a:rPr lang="sr-Latn-ME" sz="2800" dirty="0" smtClean="0"/>
              <a:t>Prelazni povratni napon – mogućnost ponovnog paljenja </a:t>
            </a:r>
            <a:r>
              <a:rPr lang="sr-Latn-ME" sz="2800" dirty="0" err="1" smtClean="0"/>
              <a:t>el</a:t>
            </a:r>
            <a:r>
              <a:rPr lang="sr-Latn-ME" sz="2800" dirty="0" smtClean="0"/>
              <a:t>. luka.</a:t>
            </a:r>
          </a:p>
          <a:p>
            <a:endParaRPr lang="sr-Latn-ME" sz="2800" dirty="0" smtClean="0"/>
          </a:p>
          <a:p>
            <a:r>
              <a:rPr lang="sr-Latn-ME" sz="2800" dirty="0" smtClean="0"/>
              <a:t>Uticaj mjesta kratkog spoja</a:t>
            </a:r>
          </a:p>
          <a:p>
            <a:endParaRPr lang="sr-Latn-ME" sz="2800" dirty="0" smtClean="0"/>
          </a:p>
          <a:p>
            <a:r>
              <a:rPr lang="sr-Latn-ME" sz="2800" dirty="0" smtClean="0"/>
              <a:t>Bliski kratki spoj</a:t>
            </a:r>
          </a:p>
          <a:p>
            <a:endParaRPr lang="sr-Latn-ME" sz="2800" dirty="0" smtClean="0"/>
          </a:p>
          <a:p>
            <a:endParaRPr lang="sr-Latn-ME" sz="2800" dirty="0"/>
          </a:p>
        </p:txBody>
      </p:sp>
      <p:sp>
        <p:nvSpPr>
          <p:cNvPr id="4" name="Slide Number Placeholder 3"/>
          <p:cNvSpPr>
            <a:spLocks noGrp="1"/>
          </p:cNvSpPr>
          <p:nvPr>
            <p:ph type="sldNum" sz="quarter" idx="12"/>
          </p:nvPr>
        </p:nvSpPr>
        <p:spPr/>
        <p:txBody>
          <a:bodyPr/>
          <a:lstStyle/>
          <a:p>
            <a:fld id="{73BA735D-3436-4C67-ADE0-679BE6213941}" type="slidenum">
              <a:rPr lang="sr-Latn-ME" smtClean="0"/>
              <a:t>15</a:t>
            </a:fld>
            <a:endParaRPr lang="sr-Latn-ME" dirty="0"/>
          </a:p>
        </p:txBody>
      </p:sp>
    </p:spTree>
    <p:extLst>
      <p:ext uri="{BB962C8B-B14F-4D97-AF65-F5344CB8AC3E}">
        <p14:creationId xmlns:p14="http://schemas.microsoft.com/office/powerpoint/2010/main" val="4142478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smtClean="0"/>
              <a:t>zaključak</a:t>
            </a:r>
            <a:endParaRPr lang="sr-Latn-ME" dirty="0"/>
          </a:p>
        </p:txBody>
      </p:sp>
      <p:sp>
        <p:nvSpPr>
          <p:cNvPr id="3" name="Content Placeholder 2"/>
          <p:cNvSpPr>
            <a:spLocks noGrp="1"/>
          </p:cNvSpPr>
          <p:nvPr>
            <p:ph idx="1"/>
          </p:nvPr>
        </p:nvSpPr>
        <p:spPr/>
        <p:txBody>
          <a:bodyPr>
            <a:normAutofit/>
          </a:bodyPr>
          <a:lstStyle/>
          <a:p>
            <a:r>
              <a:rPr lang="sr-Latn-ME" sz="2800" dirty="0"/>
              <a:t>Program za proračun</a:t>
            </a:r>
          </a:p>
          <a:p>
            <a:endParaRPr lang="sr-Latn-ME" sz="2800" dirty="0"/>
          </a:p>
          <a:p>
            <a:r>
              <a:rPr lang="sr-Latn-ME" sz="2800" dirty="0"/>
              <a:t>Kritična dužina voda do mjesta kratkog spoja</a:t>
            </a:r>
          </a:p>
          <a:p>
            <a:endParaRPr lang="sr-Latn-ME" sz="2800" dirty="0"/>
          </a:p>
          <a:p>
            <a:r>
              <a:rPr lang="sr-Latn-ME" sz="2800" dirty="0"/>
              <a:t>Dalja istraživanja</a:t>
            </a:r>
          </a:p>
          <a:p>
            <a:pPr marL="0" indent="0">
              <a:buNone/>
            </a:pPr>
            <a:endParaRPr lang="sr-Latn-ME" sz="2800" dirty="0" smtClean="0"/>
          </a:p>
          <a:p>
            <a:endParaRPr lang="sr-Latn-ME" sz="2800" dirty="0"/>
          </a:p>
        </p:txBody>
      </p:sp>
      <p:sp>
        <p:nvSpPr>
          <p:cNvPr id="4" name="Slide Number Placeholder 3"/>
          <p:cNvSpPr>
            <a:spLocks noGrp="1"/>
          </p:cNvSpPr>
          <p:nvPr>
            <p:ph type="sldNum" sz="quarter" idx="12"/>
          </p:nvPr>
        </p:nvSpPr>
        <p:spPr/>
        <p:txBody>
          <a:bodyPr/>
          <a:lstStyle/>
          <a:p>
            <a:fld id="{73BA735D-3436-4C67-ADE0-679BE6213941}" type="slidenum">
              <a:rPr lang="sr-Latn-ME" smtClean="0"/>
              <a:t>16</a:t>
            </a:fld>
            <a:endParaRPr lang="sr-Latn-ME" dirty="0"/>
          </a:p>
        </p:txBody>
      </p:sp>
    </p:spTree>
    <p:extLst>
      <p:ext uri="{BB962C8B-B14F-4D97-AF65-F5344CB8AC3E}">
        <p14:creationId xmlns:p14="http://schemas.microsoft.com/office/powerpoint/2010/main" val="1952154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r-Latn-ME"/>
          </a:p>
        </p:txBody>
      </p:sp>
      <p:sp>
        <p:nvSpPr>
          <p:cNvPr id="3" name="Content Placeholder 2"/>
          <p:cNvSpPr>
            <a:spLocks noGrp="1"/>
          </p:cNvSpPr>
          <p:nvPr>
            <p:ph idx="1"/>
          </p:nvPr>
        </p:nvSpPr>
        <p:spPr/>
        <p:txBody>
          <a:bodyPr>
            <a:normAutofit/>
          </a:bodyPr>
          <a:lstStyle/>
          <a:p>
            <a:pPr marL="0" indent="0" algn="ctr">
              <a:buNone/>
            </a:pPr>
            <a:endParaRPr lang="sr-Latn-ME" sz="4400" b="1" dirty="0" smtClean="0"/>
          </a:p>
          <a:p>
            <a:pPr marL="0" indent="0" algn="ctr">
              <a:buNone/>
            </a:pPr>
            <a:endParaRPr lang="sr-Latn-ME" sz="4400" b="1" dirty="0"/>
          </a:p>
          <a:p>
            <a:pPr marL="0" indent="0" algn="ctr">
              <a:buNone/>
            </a:pPr>
            <a:r>
              <a:rPr lang="sr-Latn-ME" sz="4400" b="1" dirty="0" smtClean="0"/>
              <a:t>HVALA NA PAŽNJI !</a:t>
            </a:r>
            <a:endParaRPr lang="sr-Latn-ME" sz="4400" b="1" dirty="0"/>
          </a:p>
        </p:txBody>
      </p:sp>
      <p:sp>
        <p:nvSpPr>
          <p:cNvPr id="4" name="Slide Number Placeholder 3"/>
          <p:cNvSpPr>
            <a:spLocks noGrp="1"/>
          </p:cNvSpPr>
          <p:nvPr>
            <p:ph type="sldNum" sz="quarter" idx="12"/>
          </p:nvPr>
        </p:nvSpPr>
        <p:spPr/>
        <p:txBody>
          <a:bodyPr/>
          <a:lstStyle/>
          <a:p>
            <a:fld id="{73BA735D-3436-4C67-ADE0-679BE6213941}" type="slidenum">
              <a:rPr lang="sr-Latn-ME" smtClean="0"/>
              <a:t>17</a:t>
            </a:fld>
            <a:endParaRPr lang="sr-Latn-ME" dirty="0"/>
          </a:p>
        </p:txBody>
      </p:sp>
    </p:spTree>
    <p:extLst>
      <p:ext uri="{BB962C8B-B14F-4D97-AF65-F5344CB8AC3E}">
        <p14:creationId xmlns:p14="http://schemas.microsoft.com/office/powerpoint/2010/main" val="2951242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smtClean="0"/>
              <a:t>UVOD</a:t>
            </a:r>
            <a:endParaRPr lang="sr-Latn-ME" dirty="0"/>
          </a:p>
        </p:txBody>
      </p:sp>
      <p:sp>
        <p:nvSpPr>
          <p:cNvPr id="3" name="Content Placeholder 2"/>
          <p:cNvSpPr>
            <a:spLocks noGrp="1"/>
          </p:cNvSpPr>
          <p:nvPr>
            <p:ph idx="1"/>
          </p:nvPr>
        </p:nvSpPr>
        <p:spPr/>
        <p:txBody>
          <a:bodyPr>
            <a:normAutofit/>
          </a:bodyPr>
          <a:lstStyle/>
          <a:p>
            <a:r>
              <a:rPr lang="sr-Latn-ME" sz="2400" dirty="0">
                <a:solidFill>
                  <a:schemeClr val="tx1"/>
                </a:solidFill>
              </a:rPr>
              <a:t>Prekidanje struja kratkih spojeva u elektroenergetskim </a:t>
            </a:r>
            <a:r>
              <a:rPr lang="sr-Latn-ME" sz="2400" dirty="0" smtClean="0">
                <a:solidFill>
                  <a:schemeClr val="tx1"/>
                </a:solidFill>
              </a:rPr>
              <a:t>mrežama</a:t>
            </a:r>
          </a:p>
          <a:p>
            <a:pPr marL="0" indent="0">
              <a:buNone/>
            </a:pPr>
            <a:r>
              <a:rPr lang="sr-Latn-ME" sz="2400" dirty="0" smtClean="0">
                <a:solidFill>
                  <a:schemeClr val="tx1"/>
                </a:solidFill>
              </a:rPr>
              <a:t> </a:t>
            </a:r>
          </a:p>
          <a:p>
            <a:r>
              <a:rPr lang="sr-Latn-ME" sz="2400" dirty="0" smtClean="0">
                <a:solidFill>
                  <a:schemeClr val="tx1"/>
                </a:solidFill>
              </a:rPr>
              <a:t>Naprezanja prekidača:</a:t>
            </a:r>
            <a:endParaRPr lang="en-US" sz="2400" dirty="0">
              <a:solidFill>
                <a:schemeClr val="tx1"/>
              </a:solidFill>
            </a:endParaRPr>
          </a:p>
          <a:p>
            <a:endParaRPr lang="en-US" sz="2400" dirty="0">
              <a:solidFill>
                <a:schemeClr val="tx1"/>
              </a:solidFill>
            </a:endParaRPr>
          </a:p>
          <a:p>
            <a:pPr lvl="1"/>
            <a:r>
              <a:rPr lang="sr-Latn-ME" sz="2000" b="1" dirty="0" smtClean="0">
                <a:solidFill>
                  <a:schemeClr val="tx1"/>
                </a:solidFill>
              </a:rPr>
              <a:t>Termička naprezanja</a:t>
            </a:r>
          </a:p>
          <a:p>
            <a:pPr lvl="1"/>
            <a:r>
              <a:rPr lang="sr-Latn-ME" sz="2000" b="1" dirty="0" smtClean="0">
                <a:solidFill>
                  <a:schemeClr val="tx1"/>
                </a:solidFill>
              </a:rPr>
              <a:t>Prelazni </a:t>
            </a:r>
            <a:r>
              <a:rPr lang="sr-Latn-ME" sz="2000" b="1" dirty="0">
                <a:solidFill>
                  <a:schemeClr val="tx1"/>
                </a:solidFill>
              </a:rPr>
              <a:t>povratni napon</a:t>
            </a:r>
            <a:r>
              <a:rPr lang="sr-Latn-ME" sz="2000" b="1" dirty="0" smtClean="0">
                <a:solidFill>
                  <a:schemeClr val="tx1"/>
                </a:solidFill>
              </a:rPr>
              <a:t>.</a:t>
            </a:r>
            <a:endParaRPr lang="sr-Latn-ME" sz="2000" b="1" dirty="0">
              <a:solidFill>
                <a:schemeClr val="tx1"/>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2171519"/>
            <a:ext cx="2953894" cy="3695881"/>
          </a:xfrm>
          <a:prstGeom prst="rect">
            <a:avLst/>
          </a:prstGeom>
          <a:effectLst>
            <a:softEdge rad="63500"/>
          </a:effectLst>
        </p:spPr>
      </p:pic>
      <p:sp>
        <p:nvSpPr>
          <p:cNvPr id="4" name="Slide Number Placeholder 3"/>
          <p:cNvSpPr>
            <a:spLocks noGrp="1"/>
          </p:cNvSpPr>
          <p:nvPr>
            <p:ph type="sldNum" sz="quarter" idx="12"/>
          </p:nvPr>
        </p:nvSpPr>
        <p:spPr/>
        <p:txBody>
          <a:bodyPr/>
          <a:lstStyle/>
          <a:p>
            <a:fld id="{73BA735D-3436-4C67-ADE0-679BE6213941}" type="slidenum">
              <a:rPr lang="sr-Latn-ME" smtClean="0"/>
              <a:t>2</a:t>
            </a:fld>
            <a:endParaRPr lang="sr-Latn-ME" dirty="0"/>
          </a:p>
        </p:txBody>
      </p:sp>
    </p:spTree>
    <p:extLst>
      <p:ext uri="{BB962C8B-B14F-4D97-AF65-F5344CB8AC3E}">
        <p14:creationId xmlns:p14="http://schemas.microsoft.com/office/powerpoint/2010/main" val="3402426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smtClean="0"/>
              <a:t>UVOD</a:t>
            </a:r>
            <a:endParaRPr lang="sr-Latn-ME" dirty="0"/>
          </a:p>
        </p:txBody>
      </p:sp>
      <p:sp>
        <p:nvSpPr>
          <p:cNvPr id="3" name="Content Placeholder 2"/>
          <p:cNvSpPr>
            <a:spLocks noGrp="1"/>
          </p:cNvSpPr>
          <p:nvPr>
            <p:ph idx="1"/>
          </p:nvPr>
        </p:nvSpPr>
        <p:spPr/>
        <p:txBody>
          <a:bodyPr>
            <a:noAutofit/>
          </a:bodyPr>
          <a:lstStyle/>
          <a:p>
            <a:r>
              <a:rPr lang="sr-Latn-ME" sz="2000" dirty="0" smtClean="0">
                <a:solidFill>
                  <a:schemeClr val="tx1"/>
                </a:solidFill>
              </a:rPr>
              <a:t>Uspostavljanje </a:t>
            </a:r>
            <a:r>
              <a:rPr lang="sr-Latn-ME" sz="2000" dirty="0">
                <a:solidFill>
                  <a:schemeClr val="tx1"/>
                </a:solidFill>
              </a:rPr>
              <a:t>dielektrične izdržljivosti između kontakata. </a:t>
            </a:r>
            <a:endParaRPr lang="sr-Latn-ME" sz="2000" dirty="0" smtClean="0">
              <a:solidFill>
                <a:schemeClr val="tx1"/>
              </a:solidFill>
            </a:endParaRPr>
          </a:p>
          <a:p>
            <a:endParaRPr lang="sr-Latn-ME" sz="2000" dirty="0">
              <a:solidFill>
                <a:schemeClr val="tx1"/>
              </a:solidFill>
            </a:endParaRPr>
          </a:p>
          <a:p>
            <a:r>
              <a:rPr lang="sr-Latn-ME" sz="2000" dirty="0" smtClean="0">
                <a:solidFill>
                  <a:schemeClr val="tx1"/>
                </a:solidFill>
              </a:rPr>
              <a:t>Ponovno paljenje </a:t>
            </a:r>
            <a:r>
              <a:rPr lang="sr-Latn-ME" sz="2000" dirty="0" err="1" smtClean="0">
                <a:solidFill>
                  <a:schemeClr val="tx1"/>
                </a:solidFill>
              </a:rPr>
              <a:t>el</a:t>
            </a:r>
            <a:r>
              <a:rPr lang="sr-Latn-ME" sz="2000" dirty="0" smtClean="0">
                <a:solidFill>
                  <a:schemeClr val="tx1"/>
                </a:solidFill>
              </a:rPr>
              <a:t>. luka. </a:t>
            </a:r>
          </a:p>
          <a:p>
            <a:endParaRPr lang="sr-Latn-ME" sz="2000" dirty="0">
              <a:solidFill>
                <a:schemeClr val="tx1"/>
              </a:solidFill>
            </a:endParaRPr>
          </a:p>
          <a:p>
            <a:r>
              <a:rPr lang="sr-Latn-ME" sz="2000" dirty="0" smtClean="0">
                <a:solidFill>
                  <a:schemeClr val="tx1"/>
                </a:solidFill>
              </a:rPr>
              <a:t>Oblik </a:t>
            </a:r>
            <a:r>
              <a:rPr lang="sr-Latn-ME" sz="2000" dirty="0">
                <a:solidFill>
                  <a:schemeClr val="tx1"/>
                </a:solidFill>
              </a:rPr>
              <a:t>i vrijednost prelaznog povratnog napona na prekidaču u velikoj mjeri zavise od mjesta nastanka kratkog spoja</a:t>
            </a:r>
            <a:r>
              <a:rPr lang="sr-Latn-ME" sz="2000" dirty="0" smtClean="0">
                <a:solidFill>
                  <a:schemeClr val="tx1"/>
                </a:solidFill>
              </a:rPr>
              <a:t>.</a:t>
            </a:r>
          </a:p>
          <a:p>
            <a:endParaRPr lang="sr-Latn-ME" sz="2000" dirty="0" smtClean="0">
              <a:solidFill>
                <a:schemeClr val="tx1"/>
              </a:solidFill>
            </a:endParaRPr>
          </a:p>
          <a:p>
            <a:r>
              <a:rPr lang="sr-Latn-ME" sz="2000" dirty="0">
                <a:solidFill>
                  <a:schemeClr val="tx1"/>
                </a:solidFill>
              </a:rPr>
              <a:t>Sa aspekta mjesta nastanka kratkog spoja dva slučaja su posebno interesantna za analizu: </a:t>
            </a:r>
            <a:endParaRPr lang="sr-Latn-ME" sz="2000" dirty="0" smtClean="0">
              <a:solidFill>
                <a:schemeClr val="tx1"/>
              </a:solidFill>
            </a:endParaRPr>
          </a:p>
          <a:p>
            <a:endParaRPr lang="sr-Latn-ME" sz="2000" dirty="0" smtClean="0">
              <a:solidFill>
                <a:schemeClr val="tx1"/>
              </a:solidFill>
            </a:endParaRPr>
          </a:p>
          <a:p>
            <a:pPr lvl="1"/>
            <a:r>
              <a:rPr lang="sr-Latn-ME" sz="1600" dirty="0" smtClean="0">
                <a:solidFill>
                  <a:schemeClr val="tx1"/>
                </a:solidFill>
              </a:rPr>
              <a:t>sabirnički </a:t>
            </a:r>
            <a:r>
              <a:rPr lang="sr-Latn-ME" sz="1600" dirty="0">
                <a:solidFill>
                  <a:schemeClr val="tx1"/>
                </a:solidFill>
              </a:rPr>
              <a:t>kratki spoj i </a:t>
            </a:r>
            <a:endParaRPr lang="sr-Latn-ME" sz="1600" dirty="0" smtClean="0">
              <a:solidFill>
                <a:schemeClr val="tx1"/>
              </a:solidFill>
            </a:endParaRPr>
          </a:p>
          <a:p>
            <a:pPr lvl="1"/>
            <a:r>
              <a:rPr lang="sr-Latn-ME" sz="1600" dirty="0" smtClean="0">
                <a:solidFill>
                  <a:schemeClr val="tx1"/>
                </a:solidFill>
              </a:rPr>
              <a:t>bliski </a:t>
            </a:r>
            <a:r>
              <a:rPr lang="sr-Latn-ME" sz="1600" dirty="0">
                <a:solidFill>
                  <a:schemeClr val="tx1"/>
                </a:solidFill>
              </a:rPr>
              <a:t>(ili kilometarski) kratki spoj</a:t>
            </a:r>
            <a:r>
              <a:rPr lang="sr-Latn-ME" sz="1600" dirty="0" smtClean="0">
                <a:solidFill>
                  <a:schemeClr val="tx1"/>
                </a:solidFill>
              </a:rPr>
              <a:t>.</a:t>
            </a:r>
          </a:p>
          <a:p>
            <a:endParaRPr lang="en-US" sz="2000" dirty="0">
              <a:solidFill>
                <a:schemeClr val="tx1"/>
              </a:solidFill>
            </a:endParaRPr>
          </a:p>
          <a:p>
            <a:endParaRPr lang="en-US" sz="2000" dirty="0">
              <a:solidFill>
                <a:schemeClr val="tx1"/>
              </a:solidFill>
            </a:endParaRPr>
          </a:p>
          <a:p>
            <a:endParaRPr lang="sr-Latn-ME" sz="2000" dirty="0">
              <a:solidFill>
                <a:schemeClr val="tx1"/>
              </a:solidFill>
            </a:endParaRPr>
          </a:p>
        </p:txBody>
      </p:sp>
      <p:sp>
        <p:nvSpPr>
          <p:cNvPr id="4" name="Slide Number Placeholder 3"/>
          <p:cNvSpPr>
            <a:spLocks noGrp="1"/>
          </p:cNvSpPr>
          <p:nvPr>
            <p:ph type="sldNum" sz="quarter" idx="12"/>
          </p:nvPr>
        </p:nvSpPr>
        <p:spPr/>
        <p:txBody>
          <a:bodyPr/>
          <a:lstStyle/>
          <a:p>
            <a:fld id="{73BA735D-3436-4C67-ADE0-679BE6213941}" type="slidenum">
              <a:rPr lang="sr-Latn-ME" smtClean="0">
                <a:solidFill>
                  <a:schemeClr val="tx1"/>
                </a:solidFill>
              </a:rPr>
              <a:t>3</a:t>
            </a:fld>
            <a:endParaRPr lang="sr-Latn-ME" dirty="0">
              <a:solidFill>
                <a:schemeClr val="tx1"/>
              </a:solidFill>
            </a:endParaRPr>
          </a:p>
        </p:txBody>
      </p:sp>
    </p:spTree>
    <p:extLst>
      <p:ext uri="{BB962C8B-B14F-4D97-AF65-F5344CB8AC3E}">
        <p14:creationId xmlns:p14="http://schemas.microsoft.com/office/powerpoint/2010/main" val="1658674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8" end="8"/>
                                            </p:txEl>
                                          </p:spTgt>
                                        </p:tgtEl>
                                        <p:attrNameLst>
                                          <p:attrName>style.visibility</p:attrName>
                                        </p:attrNameLst>
                                      </p:cBhvr>
                                      <p:to>
                                        <p:strVal val="visible"/>
                                      </p:to>
                                    </p:set>
                                    <p:animEffect transition="in" filter="fade">
                                      <p:cBhvr>
                                        <p:cTn id="20" dur="500"/>
                                        <p:tgtEl>
                                          <p:spTgt spid="3">
                                            <p:txEl>
                                              <p:pRg st="8" end="8"/>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animEffect transition="in" filter="fade">
                                      <p:cBhvr>
                                        <p:cTn id="2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smtClean="0"/>
              <a:t>BLISKI KRATKI SPOJ</a:t>
            </a:r>
            <a:endParaRPr lang="sr-Latn-ME" dirty="0"/>
          </a:p>
        </p:txBody>
      </p:sp>
      <p:pic>
        <p:nvPicPr>
          <p:cNvPr id="4" name="Content Placeholder 3"/>
          <p:cNvPicPr>
            <a:picLocks noGrp="1" noChangeAspect="1"/>
          </p:cNvPicPr>
          <p:nvPr>
            <p:ph idx="1"/>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590800" y="2743200"/>
            <a:ext cx="4191000" cy="1525295"/>
          </a:xfrm>
          <a:prstGeom prst="rect">
            <a:avLst/>
          </a:prstGeom>
        </p:spPr>
      </p:pic>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r-Latn-ME"/>
          </a:p>
        </p:txBody>
      </p:sp>
      <p:sp>
        <p:nvSpPr>
          <p:cNvPr id="10"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r-Latn-ME"/>
          </a:p>
        </p:txBody>
      </p:sp>
      <p:sp>
        <p:nvSpPr>
          <p:cNvPr id="12" name="Rectangle 11"/>
          <p:cNvSpPr/>
          <p:nvPr/>
        </p:nvSpPr>
        <p:spPr>
          <a:xfrm>
            <a:off x="381000" y="1515070"/>
            <a:ext cx="8610600" cy="923330"/>
          </a:xfrm>
          <a:prstGeom prst="rect">
            <a:avLst/>
          </a:prstGeom>
        </p:spPr>
        <p:txBody>
          <a:bodyPr wrap="square">
            <a:spAutoFit/>
          </a:bodyPr>
          <a:lstStyle/>
          <a:p>
            <a:r>
              <a:rPr lang="sr-Latn-ME" dirty="0"/>
              <a:t>Pod bliskim kratki spojem ili kilometarskim kvarom podrazumijeva se kratki spoj koji se dogodio na vodu na nekoliko stotina metara ili nekoliko kilometara daleko od priključaka prekidača koji kvar isključuje </a:t>
            </a:r>
            <a:r>
              <a:rPr lang="sr-Latn-ME" dirty="0" smtClean="0"/>
              <a:t>. </a:t>
            </a:r>
            <a:endParaRPr lang="sr-Latn-ME" dirty="0"/>
          </a:p>
        </p:txBody>
      </p:sp>
      <p:sp>
        <p:nvSpPr>
          <p:cNvPr id="13" name="Rectangle 12"/>
          <p:cNvSpPr/>
          <p:nvPr/>
        </p:nvSpPr>
        <p:spPr>
          <a:xfrm>
            <a:off x="685800" y="4648175"/>
            <a:ext cx="8001000" cy="338554"/>
          </a:xfrm>
          <a:prstGeom prst="rect">
            <a:avLst/>
          </a:prstGeom>
        </p:spPr>
        <p:txBody>
          <a:bodyPr wrap="square">
            <a:spAutoFit/>
          </a:bodyPr>
          <a:lstStyle/>
          <a:p>
            <a:pPr algn="ctr"/>
            <a:r>
              <a:rPr lang="sr-Latn-ME" sz="1600" dirty="0"/>
              <a:t>Slika 1. Jednofazna šema sistema u kome se isključuje bliski kratki spoj</a:t>
            </a:r>
            <a:endParaRPr lang="en-US" sz="1600" dirty="0"/>
          </a:p>
        </p:txBody>
      </p:sp>
      <p:sp>
        <p:nvSpPr>
          <p:cNvPr id="3" name="Slide Number Placeholder 2"/>
          <p:cNvSpPr>
            <a:spLocks noGrp="1"/>
          </p:cNvSpPr>
          <p:nvPr>
            <p:ph type="sldNum" sz="quarter" idx="12"/>
          </p:nvPr>
        </p:nvSpPr>
        <p:spPr/>
        <p:txBody>
          <a:bodyPr/>
          <a:lstStyle/>
          <a:p>
            <a:fld id="{73BA735D-3436-4C67-ADE0-679BE6213941}" type="slidenum">
              <a:rPr lang="sr-Latn-ME" smtClean="0"/>
              <a:t>4</a:t>
            </a:fld>
            <a:endParaRPr lang="sr-Latn-ME" dirty="0"/>
          </a:p>
        </p:txBody>
      </p:sp>
    </p:spTree>
    <p:extLst>
      <p:ext uri="{BB962C8B-B14F-4D97-AF65-F5344CB8AC3E}">
        <p14:creationId xmlns:p14="http://schemas.microsoft.com/office/powerpoint/2010/main" val="563898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smtClean="0"/>
              <a:t>BLISKI KRATKI SPOJ</a:t>
            </a:r>
            <a:endParaRPr lang="sr-Latn-ME"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r-Latn-ME"/>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r-Latn-ME"/>
          </a:p>
        </p:txBody>
      </p:sp>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r-Latn-ME"/>
          </a:p>
        </p:txBody>
      </p:sp>
      <p:sp>
        <p:nvSpPr>
          <p:cNvPr id="10"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r-Latn-ME"/>
          </a:p>
        </p:txBody>
      </p:sp>
      <p:sp>
        <p:nvSpPr>
          <p:cNvPr id="12"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r-Latn-ME"/>
          </a:p>
        </p:txBody>
      </p:sp>
      <p:sp>
        <p:nvSpPr>
          <p:cNvPr id="14"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r-Latn-ME"/>
          </a:p>
        </p:txBody>
      </p:sp>
      <p:grpSp>
        <p:nvGrpSpPr>
          <p:cNvPr id="32" name="Group 31"/>
          <p:cNvGrpSpPr/>
          <p:nvPr/>
        </p:nvGrpSpPr>
        <p:grpSpPr>
          <a:xfrm>
            <a:off x="420278" y="3981706"/>
            <a:ext cx="8327795" cy="2190494"/>
            <a:chOff x="420278" y="3981706"/>
            <a:chExt cx="8327795" cy="2190494"/>
          </a:xfrm>
        </p:grpSpPr>
        <p:graphicFrame>
          <p:nvGraphicFramePr>
            <p:cNvPr id="5" name="Object 4"/>
            <p:cNvGraphicFramePr>
              <a:graphicFrameLocks noChangeAspect="1"/>
            </p:cNvGraphicFramePr>
            <p:nvPr>
              <p:extLst>
                <p:ext uri="{D42A27DB-BD31-4B8C-83A1-F6EECF244321}">
                  <p14:modId xmlns:p14="http://schemas.microsoft.com/office/powerpoint/2010/main" val="22391267"/>
                </p:ext>
              </p:extLst>
            </p:nvPr>
          </p:nvGraphicFramePr>
          <p:xfrm>
            <a:off x="838200" y="5017478"/>
            <a:ext cx="2209800" cy="533400"/>
          </p:xfrm>
          <a:graphic>
            <a:graphicData uri="http://schemas.openxmlformats.org/presentationml/2006/ole">
              <mc:AlternateContent xmlns:mc="http://schemas.openxmlformats.org/markup-compatibility/2006">
                <mc:Choice xmlns:v="urn:schemas-microsoft-com:vml" Requires="v">
                  <p:oleObj spid="_x0000_s2139" name="Equation" r:id="rId4" imgW="1473200" imgH="355600" progId="Equation.DSMT4">
                    <p:embed/>
                  </p:oleObj>
                </mc:Choice>
                <mc:Fallback>
                  <p:oleObj name="Equation" r:id="rId4" imgW="1473200" imgH="35560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5017478"/>
                          <a:ext cx="22098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766451276"/>
                </p:ext>
              </p:extLst>
            </p:nvPr>
          </p:nvGraphicFramePr>
          <p:xfrm>
            <a:off x="838200" y="5581906"/>
            <a:ext cx="2189799" cy="590294"/>
          </p:xfrm>
          <a:graphic>
            <a:graphicData uri="http://schemas.openxmlformats.org/presentationml/2006/ole">
              <mc:AlternateContent xmlns:mc="http://schemas.openxmlformats.org/markup-compatibility/2006">
                <mc:Choice xmlns:v="urn:schemas-microsoft-com:vml" Requires="v">
                  <p:oleObj spid="_x0000_s2140" name="Equation" r:id="rId6" imgW="1459866" imgH="393529" progId="Equation.DSMT4">
                    <p:embed/>
                  </p:oleObj>
                </mc:Choice>
                <mc:Fallback>
                  <p:oleObj name="Equation" r:id="rId6" imgW="1459866" imgH="393529"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8200" y="5581906"/>
                          <a:ext cx="2189799" cy="5902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376414022"/>
                </p:ext>
              </p:extLst>
            </p:nvPr>
          </p:nvGraphicFramePr>
          <p:xfrm>
            <a:off x="5486400" y="5017478"/>
            <a:ext cx="2304050" cy="533169"/>
          </p:xfrm>
          <a:graphic>
            <a:graphicData uri="http://schemas.openxmlformats.org/presentationml/2006/ole">
              <mc:AlternateContent xmlns:mc="http://schemas.openxmlformats.org/markup-compatibility/2006">
                <mc:Choice xmlns:v="urn:schemas-microsoft-com:vml" Requires="v">
                  <p:oleObj spid="_x0000_s2141" name="Equation" r:id="rId8" imgW="1536033" imgH="355446" progId="Equation.DSMT4">
                    <p:embed/>
                  </p:oleObj>
                </mc:Choice>
                <mc:Fallback>
                  <p:oleObj name="Equation" r:id="rId8" imgW="1536033" imgH="355446" progId="Equation.DSMT4">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86400" y="5017478"/>
                          <a:ext cx="2304050" cy="5331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1525277098"/>
                </p:ext>
              </p:extLst>
            </p:nvPr>
          </p:nvGraphicFramePr>
          <p:xfrm>
            <a:off x="5486400" y="5581906"/>
            <a:ext cx="2667000" cy="571500"/>
          </p:xfrm>
          <a:graphic>
            <a:graphicData uri="http://schemas.openxmlformats.org/presentationml/2006/ole">
              <mc:AlternateContent xmlns:mc="http://schemas.openxmlformats.org/markup-compatibility/2006">
                <mc:Choice xmlns:v="urn:schemas-microsoft-com:vml" Requires="v">
                  <p:oleObj spid="_x0000_s2142" name="Equation" r:id="rId10" imgW="1778000" imgH="381000" progId="Equation.DSMT4">
                    <p:embed/>
                  </p:oleObj>
                </mc:Choice>
                <mc:Fallback>
                  <p:oleObj name="Equation" r:id="rId10" imgW="1778000" imgH="381000" progId="Equation.DSMT4">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486400" y="5581906"/>
                          <a:ext cx="2667000"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 name="Rectangle 25"/>
            <p:cNvSpPr/>
            <p:nvPr/>
          </p:nvSpPr>
          <p:spPr>
            <a:xfrm>
              <a:off x="420278" y="3981706"/>
              <a:ext cx="3770722" cy="923330"/>
            </a:xfrm>
            <a:prstGeom prst="rect">
              <a:avLst/>
            </a:prstGeom>
          </p:spPr>
          <p:txBody>
            <a:bodyPr wrap="square">
              <a:spAutoFit/>
            </a:bodyPr>
            <a:lstStyle/>
            <a:p>
              <a:r>
                <a:rPr lang="sr-Latn-ME" dirty="0"/>
                <a:t>Diferencijalne jednačine koje opisuju prelazni proces u dijelu kola lijevo od prekidača su:</a:t>
              </a:r>
              <a:endParaRPr lang="en-US" dirty="0"/>
            </a:p>
          </p:txBody>
        </p:sp>
        <p:sp>
          <p:nvSpPr>
            <p:cNvPr id="27" name="Rectangle 26"/>
            <p:cNvSpPr/>
            <p:nvPr/>
          </p:nvSpPr>
          <p:spPr>
            <a:xfrm>
              <a:off x="4897224" y="3981706"/>
              <a:ext cx="3850849" cy="923330"/>
            </a:xfrm>
            <a:prstGeom prst="rect">
              <a:avLst/>
            </a:prstGeom>
          </p:spPr>
          <p:txBody>
            <a:bodyPr wrap="square">
              <a:spAutoFit/>
            </a:bodyPr>
            <a:lstStyle/>
            <a:p>
              <a:r>
                <a:rPr lang="sr-Latn-ME" dirty="0"/>
                <a:t>Diferencijalne jednačine koje opisuju prelazni proces u dijelu kola desno od prekidača su:</a:t>
              </a:r>
              <a:endParaRPr lang="en-US" dirty="0"/>
            </a:p>
          </p:txBody>
        </p:sp>
      </p:grpSp>
      <p:pic>
        <p:nvPicPr>
          <p:cNvPr id="30" name="Picture 29"/>
          <p:cNvPicPr>
            <a:picLocks noChangeAspect="1"/>
          </p:cNvPicPr>
          <p:nvPr/>
        </p:nvPicPr>
        <p:blipFill>
          <a:blip r:embed="rId1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511024" y="1623613"/>
            <a:ext cx="3890996" cy="1554767"/>
          </a:xfrm>
          <a:prstGeom prst="rect">
            <a:avLst/>
          </a:prstGeom>
        </p:spPr>
      </p:pic>
      <p:sp>
        <p:nvSpPr>
          <p:cNvPr id="31" name="Rectangle 30"/>
          <p:cNvSpPr/>
          <p:nvPr/>
        </p:nvSpPr>
        <p:spPr>
          <a:xfrm>
            <a:off x="304800" y="3210580"/>
            <a:ext cx="8571322" cy="523220"/>
          </a:xfrm>
          <a:prstGeom prst="rect">
            <a:avLst/>
          </a:prstGeom>
        </p:spPr>
        <p:txBody>
          <a:bodyPr wrap="square">
            <a:spAutoFit/>
          </a:bodyPr>
          <a:lstStyle/>
          <a:p>
            <a:pPr algn="ctr"/>
            <a:r>
              <a:rPr lang="sr-Latn-ME" sz="1400" dirty="0"/>
              <a:t>Slika 2. Jednofazna zamjenska šema sistema u kome se isključuje bliski kratki spoj sa vodom modelovanim sa koncentrisanim parametrima</a:t>
            </a:r>
            <a:endParaRPr lang="en-US" sz="1400" dirty="0"/>
          </a:p>
        </p:txBody>
      </p:sp>
      <p:sp>
        <p:nvSpPr>
          <p:cNvPr id="3" name="Slide Number Placeholder 2"/>
          <p:cNvSpPr>
            <a:spLocks noGrp="1"/>
          </p:cNvSpPr>
          <p:nvPr>
            <p:ph type="sldNum" sz="quarter" idx="12"/>
          </p:nvPr>
        </p:nvSpPr>
        <p:spPr/>
        <p:txBody>
          <a:bodyPr/>
          <a:lstStyle/>
          <a:p>
            <a:fld id="{73BA735D-3436-4C67-ADE0-679BE6213941}" type="slidenum">
              <a:rPr lang="sr-Latn-ME" smtClean="0"/>
              <a:t>5</a:t>
            </a:fld>
            <a:endParaRPr lang="sr-Latn-ME" dirty="0"/>
          </a:p>
        </p:txBody>
      </p:sp>
    </p:spTree>
    <p:extLst>
      <p:ext uri="{BB962C8B-B14F-4D97-AF65-F5344CB8AC3E}">
        <p14:creationId xmlns:p14="http://schemas.microsoft.com/office/powerpoint/2010/main" val="1509763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1000"/>
                                        <p:tgtEl>
                                          <p:spTgt spid="32"/>
                                        </p:tgtEl>
                                      </p:cBhvr>
                                    </p:animEffect>
                                    <p:anim calcmode="lin" valueType="num">
                                      <p:cBhvr>
                                        <p:cTn id="8" dur="1000" fill="hold"/>
                                        <p:tgtEl>
                                          <p:spTgt spid="32"/>
                                        </p:tgtEl>
                                        <p:attrNameLst>
                                          <p:attrName>ppt_x</p:attrName>
                                        </p:attrNameLst>
                                      </p:cBhvr>
                                      <p:tavLst>
                                        <p:tav tm="0">
                                          <p:val>
                                            <p:strVal val="#ppt_x"/>
                                          </p:val>
                                        </p:tav>
                                        <p:tav tm="100000">
                                          <p:val>
                                            <p:strVal val="#ppt_x"/>
                                          </p:val>
                                        </p:tav>
                                      </p:tavLst>
                                    </p:anim>
                                    <p:anim calcmode="lin" valueType="num">
                                      <p:cBhvr>
                                        <p:cTn id="9"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smtClean="0"/>
              <a:t>Bliski kratki spoj</a:t>
            </a:r>
            <a:endParaRPr lang="sr-Latn-ME" dirty="0"/>
          </a:p>
        </p:txBody>
      </p:sp>
      <p:graphicFrame>
        <p:nvGraphicFramePr>
          <p:cNvPr id="4" name="Object 3"/>
          <p:cNvGraphicFramePr>
            <a:graphicFrameLocks noChangeAspect="1"/>
          </p:cNvGraphicFramePr>
          <p:nvPr>
            <p:extLst>
              <p:ext uri="{D42A27DB-BD31-4B8C-83A1-F6EECF244321}">
                <p14:modId xmlns:p14="http://schemas.microsoft.com/office/powerpoint/2010/main" val="1379140233"/>
              </p:ext>
            </p:extLst>
          </p:nvPr>
        </p:nvGraphicFramePr>
        <p:xfrm>
          <a:off x="685800" y="2286000"/>
          <a:ext cx="4857750" cy="361950"/>
        </p:xfrm>
        <a:graphic>
          <a:graphicData uri="http://schemas.openxmlformats.org/presentationml/2006/ole">
            <mc:AlternateContent xmlns:mc="http://schemas.openxmlformats.org/markup-compatibility/2006">
              <mc:Choice xmlns:v="urn:schemas-microsoft-com:vml" Requires="v">
                <p:oleObj spid="_x0000_s3181" name="Equation" r:id="rId4" imgW="3238500" imgH="241300" progId="Equation.DSMT4">
                  <p:embed/>
                </p:oleObj>
              </mc:Choice>
              <mc:Fallback>
                <p:oleObj name="Equation" r:id="rId4" imgW="3238500" imgH="2413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2286000"/>
                        <a:ext cx="4857750"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096401434"/>
              </p:ext>
            </p:extLst>
          </p:nvPr>
        </p:nvGraphicFramePr>
        <p:xfrm>
          <a:off x="685800" y="2743200"/>
          <a:ext cx="3048000" cy="361950"/>
        </p:xfrm>
        <a:graphic>
          <a:graphicData uri="http://schemas.openxmlformats.org/presentationml/2006/ole">
            <mc:AlternateContent xmlns:mc="http://schemas.openxmlformats.org/markup-compatibility/2006">
              <mc:Choice xmlns:v="urn:schemas-microsoft-com:vml" Requires="v">
                <p:oleObj spid="_x0000_s3182" name="Equation" r:id="rId6" imgW="2032000" imgH="241300" progId="Equation.DSMT4">
                  <p:embed/>
                </p:oleObj>
              </mc:Choice>
              <mc:Fallback>
                <p:oleObj name="Equation" r:id="rId6" imgW="2032000" imgH="2413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2743200"/>
                        <a:ext cx="3048000"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Box 6"/>
          <p:cNvSpPr txBox="1"/>
          <p:nvPr/>
        </p:nvSpPr>
        <p:spPr>
          <a:xfrm>
            <a:off x="609600" y="1524000"/>
            <a:ext cx="8229600" cy="646331"/>
          </a:xfrm>
          <a:prstGeom prst="rect">
            <a:avLst/>
          </a:prstGeom>
          <a:noFill/>
        </p:spPr>
        <p:txBody>
          <a:bodyPr wrap="square" rtlCol="0">
            <a:spAutoFit/>
          </a:bodyPr>
          <a:lstStyle/>
          <a:p>
            <a:r>
              <a:rPr lang="sr-Latn-ME" dirty="0" smtClean="0"/>
              <a:t>Približni izrazi </a:t>
            </a:r>
            <a:r>
              <a:rPr lang="sr-Latn-ME" dirty="0"/>
              <a:t>za vremensku promjenu napona na kondenzatorima </a:t>
            </a:r>
            <a:r>
              <a:rPr lang="sr-Latn-ME" dirty="0" err="1"/>
              <a:t>C</a:t>
            </a:r>
            <a:r>
              <a:rPr lang="sr-Latn-ME" baseline="-25000" dirty="0" err="1"/>
              <a:t>1</a:t>
            </a:r>
            <a:r>
              <a:rPr lang="sr-Latn-ME" dirty="0"/>
              <a:t> i </a:t>
            </a:r>
            <a:r>
              <a:rPr lang="sr-Latn-ME" dirty="0" err="1"/>
              <a:t>C</a:t>
            </a:r>
            <a:r>
              <a:rPr lang="sr-Latn-ME" baseline="-25000" dirty="0" err="1"/>
              <a:t>2</a:t>
            </a:r>
            <a:r>
              <a:rPr lang="sr-Latn-ME" dirty="0"/>
              <a:t> na slici 2. </a:t>
            </a:r>
            <a:r>
              <a:rPr lang="sr-Latn-ME" dirty="0" smtClean="0"/>
              <a:t>se dobijaju u </a:t>
            </a:r>
            <a:r>
              <a:rPr lang="sr-Latn-ME" dirty="0"/>
              <a:t>sljedećem obliku</a:t>
            </a:r>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r-Latn-ME"/>
          </a:p>
        </p:txBody>
      </p:sp>
      <p:sp>
        <p:nvSpPr>
          <p:cNvPr id="1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r-Latn-ME"/>
          </a:p>
        </p:txBody>
      </p:sp>
      <p:sp>
        <p:nvSpPr>
          <p:cNvPr id="12"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r-Latn-ME"/>
          </a:p>
        </p:txBody>
      </p:sp>
      <p:sp>
        <p:nvSpPr>
          <p:cNvPr id="14"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r-Latn-ME"/>
          </a:p>
        </p:txBody>
      </p:sp>
      <p:grpSp>
        <p:nvGrpSpPr>
          <p:cNvPr id="16" name="Group 15"/>
          <p:cNvGrpSpPr/>
          <p:nvPr/>
        </p:nvGrpSpPr>
        <p:grpSpPr>
          <a:xfrm>
            <a:off x="609600" y="3896142"/>
            <a:ext cx="8077200" cy="2123658"/>
            <a:chOff x="762000" y="3505200"/>
            <a:chExt cx="8077200" cy="2123658"/>
          </a:xfrm>
        </p:grpSpPr>
        <p:sp>
          <p:nvSpPr>
            <p:cNvPr id="6" name="TextBox 5"/>
            <p:cNvSpPr txBox="1"/>
            <p:nvPr/>
          </p:nvSpPr>
          <p:spPr>
            <a:xfrm>
              <a:off x="762000" y="3505200"/>
              <a:ext cx="8077200" cy="2123658"/>
            </a:xfrm>
            <a:prstGeom prst="rect">
              <a:avLst/>
            </a:prstGeom>
            <a:noFill/>
          </p:spPr>
          <p:txBody>
            <a:bodyPr wrap="square" rtlCol="0">
              <a:spAutoFit/>
            </a:bodyPr>
            <a:lstStyle/>
            <a:p>
              <a:r>
                <a:rPr lang="sr-Latn-ME" sz="1200" dirty="0"/>
                <a:t>E</a:t>
              </a:r>
              <a:r>
                <a:rPr lang="sr-Latn-ME" sz="1200" baseline="-25000" dirty="0"/>
                <a:t>m</a:t>
              </a:r>
              <a:r>
                <a:rPr lang="sr-Latn-ME" sz="1200" dirty="0"/>
                <a:t> – tjemena vrijednost elektromotorne sile</a:t>
              </a:r>
              <a:endParaRPr lang="en-US" sz="1200" dirty="0"/>
            </a:p>
            <a:p>
              <a:r>
                <a:rPr lang="sr-Latn-ME" sz="1200" dirty="0"/>
                <a:t>ω – kružna učestanost industrijske frekvencije</a:t>
              </a:r>
              <a:endParaRPr lang="en-US" sz="1200" dirty="0"/>
            </a:p>
            <a:p>
              <a:r>
                <a:rPr lang="sr-Latn-ME" sz="1200" dirty="0" err="1"/>
                <a:t>δ</a:t>
              </a:r>
              <a:r>
                <a:rPr lang="sr-Latn-ME" sz="1200" baseline="-25000" dirty="0" err="1"/>
                <a:t>1</a:t>
              </a:r>
              <a:r>
                <a:rPr lang="sr-Latn-ME" sz="1200" dirty="0"/>
                <a:t>=</a:t>
              </a:r>
              <a:r>
                <a:rPr lang="sr-Latn-ME" sz="1200" dirty="0" err="1"/>
                <a:t>R</a:t>
              </a:r>
              <a:r>
                <a:rPr lang="sr-Latn-ME" sz="1200" baseline="-25000" dirty="0" err="1"/>
                <a:t>1</a:t>
              </a:r>
              <a:r>
                <a:rPr lang="sr-Latn-ME" sz="1200" dirty="0"/>
                <a:t>/2·</a:t>
              </a:r>
              <a:r>
                <a:rPr lang="sr-Latn-ME" sz="1200" dirty="0" err="1"/>
                <a:t>L</a:t>
              </a:r>
              <a:r>
                <a:rPr lang="sr-Latn-ME" sz="1200" baseline="-25000" dirty="0" err="1"/>
                <a:t>1</a:t>
              </a:r>
              <a:r>
                <a:rPr lang="sr-Latn-ME" sz="1200" dirty="0"/>
                <a:t> – koeficijent prigušenja napojnog dijela kola sa strane izvora</a:t>
              </a:r>
              <a:endParaRPr lang="en-US" sz="1200" dirty="0"/>
            </a:p>
            <a:p>
              <a:r>
                <a:rPr lang="sr-Latn-ME" sz="1200" dirty="0" err="1"/>
                <a:t>δ</a:t>
              </a:r>
              <a:r>
                <a:rPr lang="sr-Latn-ME" sz="1200" baseline="-25000" dirty="0" err="1"/>
                <a:t>2</a:t>
              </a:r>
              <a:r>
                <a:rPr lang="sr-Latn-ME" sz="1200" dirty="0"/>
                <a:t>=</a:t>
              </a:r>
              <a:r>
                <a:rPr lang="sr-Latn-ME" sz="1200" dirty="0" err="1"/>
                <a:t>R</a:t>
              </a:r>
              <a:r>
                <a:rPr lang="sr-Latn-ME" sz="1200" baseline="-25000" dirty="0" err="1"/>
                <a:t>2</a:t>
              </a:r>
              <a:r>
                <a:rPr lang="sr-Latn-ME" sz="1200" dirty="0"/>
                <a:t>/2·</a:t>
              </a:r>
              <a:r>
                <a:rPr lang="sr-Latn-ME" sz="1200" dirty="0" err="1"/>
                <a:t>L</a:t>
              </a:r>
              <a:r>
                <a:rPr lang="sr-Latn-ME" sz="1200" baseline="-25000" dirty="0" err="1"/>
                <a:t>2</a:t>
              </a:r>
              <a:r>
                <a:rPr lang="sr-Latn-ME" sz="1200" dirty="0"/>
                <a:t> – koeficijent prigušenja dijela kola sa strane voda</a:t>
              </a:r>
              <a:endParaRPr lang="en-US" sz="1200" dirty="0"/>
            </a:p>
            <a:p>
              <a:r>
                <a:rPr lang="sr-Latn-ME" sz="1200" dirty="0" smtClean="0"/>
                <a:t>                       - </a:t>
              </a:r>
              <a:r>
                <a:rPr lang="sr-Latn-ME" sz="1200" dirty="0"/>
                <a:t>sopstvena učestanost napojnog dijela kola sa strane izvora</a:t>
              </a:r>
              <a:endParaRPr lang="en-US" sz="1200" dirty="0"/>
            </a:p>
            <a:p>
              <a:r>
                <a:rPr lang="sr-Latn-ME" sz="1200" dirty="0"/>
                <a:t> </a:t>
              </a:r>
              <a:r>
                <a:rPr lang="sr-Latn-ME" sz="1200" dirty="0" smtClean="0"/>
                <a:t>                      - </a:t>
              </a:r>
              <a:r>
                <a:rPr lang="sr-Latn-ME" sz="1200" dirty="0"/>
                <a:t>sopstvena učestanost dijela kola sa strane voda</a:t>
              </a:r>
              <a:endParaRPr lang="en-US" sz="1200" dirty="0"/>
            </a:p>
            <a:p>
              <a:r>
                <a:rPr lang="sr-Latn-ME" sz="1200" dirty="0"/>
                <a:t> </a:t>
              </a:r>
              <a:r>
                <a:rPr lang="sr-Latn-ME" sz="1200" dirty="0" smtClean="0"/>
                <a:t>                      - </a:t>
              </a:r>
              <a:r>
                <a:rPr lang="sr-Latn-ME" sz="1200" dirty="0"/>
                <a:t>koeficijent smanjenja sopstvene učestanosti kola sa strane izvora usljed uticaja prigušenja</a:t>
              </a:r>
              <a:endParaRPr lang="en-US" sz="1200" dirty="0"/>
            </a:p>
            <a:p>
              <a:r>
                <a:rPr lang="sr-Latn-ME" sz="1200" dirty="0" smtClean="0"/>
                <a:t>                       - </a:t>
              </a:r>
              <a:r>
                <a:rPr lang="sr-Latn-ME" sz="1200" dirty="0"/>
                <a:t>koeficijent smanjenja sopstvene učestanosti kola sa strane voda usljed uticaja prigušenja.</a:t>
              </a:r>
              <a:endParaRPr lang="en-US" sz="1200" dirty="0"/>
            </a:p>
            <a:p>
              <a:r>
                <a:rPr lang="sr-Latn-ME" sz="1200" dirty="0" err="1"/>
                <a:t>U</a:t>
              </a:r>
              <a:r>
                <a:rPr lang="sr-Latn-ME" sz="1200" baseline="-25000" dirty="0" err="1"/>
                <a:t>C01</a:t>
              </a:r>
              <a:r>
                <a:rPr lang="sr-Latn-ME" sz="1200" dirty="0"/>
                <a:t>, </a:t>
              </a:r>
              <a:r>
                <a:rPr lang="sr-Latn-ME" sz="1200" dirty="0" err="1"/>
                <a:t>U</a:t>
              </a:r>
              <a:r>
                <a:rPr lang="sr-Latn-ME" sz="1200" baseline="-25000" dirty="0" err="1"/>
                <a:t>C02</a:t>
              </a:r>
              <a:r>
                <a:rPr lang="sr-Latn-ME" sz="1200" dirty="0"/>
                <a:t> – naponi koji predstavljaju početne uslove na kondenzatorima </a:t>
              </a:r>
              <a:r>
                <a:rPr lang="sr-Latn-ME" sz="1200" dirty="0" err="1"/>
                <a:t>C</a:t>
              </a:r>
              <a:r>
                <a:rPr lang="sr-Latn-ME" sz="1200" baseline="-25000" dirty="0" err="1"/>
                <a:t>1</a:t>
              </a:r>
              <a:r>
                <a:rPr lang="sr-Latn-ME" sz="1200" dirty="0"/>
                <a:t> i </a:t>
              </a:r>
              <a:r>
                <a:rPr lang="sr-Latn-ME" sz="1200" dirty="0" err="1"/>
                <a:t>C</a:t>
              </a:r>
              <a:r>
                <a:rPr lang="sr-Latn-ME" sz="1200" baseline="-25000" dirty="0" err="1"/>
                <a:t>2</a:t>
              </a:r>
              <a:r>
                <a:rPr lang="sr-Latn-ME" sz="1200" dirty="0"/>
                <a:t> izračunati na osnovu trenutnih vrijednosti napona u trenutku gašenja luka. </a:t>
              </a:r>
              <a:endParaRPr lang="en-US" sz="1200" dirty="0"/>
            </a:p>
            <a:p>
              <a:endParaRPr lang="sr-Latn-ME" sz="1200" dirty="0"/>
            </a:p>
          </p:txBody>
        </p:sp>
        <p:graphicFrame>
          <p:nvGraphicFramePr>
            <p:cNvPr id="9" name="Object 8"/>
            <p:cNvGraphicFramePr>
              <a:graphicFrameLocks noChangeAspect="1"/>
            </p:cNvGraphicFramePr>
            <p:nvPr>
              <p:extLst>
                <p:ext uri="{D42A27DB-BD31-4B8C-83A1-F6EECF244321}">
                  <p14:modId xmlns:p14="http://schemas.microsoft.com/office/powerpoint/2010/main" val="285204752"/>
                </p:ext>
              </p:extLst>
            </p:nvPr>
          </p:nvGraphicFramePr>
          <p:xfrm>
            <a:off x="838201" y="4290060"/>
            <a:ext cx="741680" cy="182880"/>
          </p:xfrm>
          <a:graphic>
            <a:graphicData uri="http://schemas.openxmlformats.org/presentationml/2006/ole">
              <mc:AlternateContent xmlns:mc="http://schemas.openxmlformats.org/markup-compatibility/2006">
                <mc:Choice xmlns:v="urn:schemas-microsoft-com:vml" Requires="v">
                  <p:oleObj spid="_x0000_s3183" name="Equation" r:id="rId8" imgW="927100" imgH="228600" progId="Equation.DSMT4">
                    <p:embed/>
                  </p:oleObj>
                </mc:Choice>
                <mc:Fallback>
                  <p:oleObj name="Equation" r:id="rId8" imgW="927100" imgH="228600" progId="Equation.DSMT4">
                    <p:embed/>
                    <p:pic>
                      <p:nvPicPr>
                        <p:cNvPr id="0" name="Object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8201" y="4290060"/>
                          <a:ext cx="741680" cy="1828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463751360"/>
                </p:ext>
              </p:extLst>
            </p:nvPr>
          </p:nvGraphicFramePr>
          <p:xfrm>
            <a:off x="838201" y="4464159"/>
            <a:ext cx="782320" cy="182880"/>
          </p:xfrm>
          <a:graphic>
            <a:graphicData uri="http://schemas.openxmlformats.org/presentationml/2006/ole">
              <mc:AlternateContent xmlns:mc="http://schemas.openxmlformats.org/markup-compatibility/2006">
                <mc:Choice xmlns:v="urn:schemas-microsoft-com:vml" Requires="v">
                  <p:oleObj spid="_x0000_s3184" name="Equation" r:id="rId10" imgW="977900" imgH="228600" progId="Equation.DSMT4">
                    <p:embed/>
                  </p:oleObj>
                </mc:Choice>
                <mc:Fallback>
                  <p:oleObj name="Equation" r:id="rId10" imgW="977900" imgH="228600" progId="Equation.DSMT4">
                    <p:embed/>
                    <p:pic>
                      <p:nvPicPr>
                        <p:cNvPr id="0" name="Object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38201" y="4464159"/>
                          <a:ext cx="782320" cy="1828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2198504747"/>
                </p:ext>
              </p:extLst>
            </p:nvPr>
          </p:nvGraphicFramePr>
          <p:xfrm>
            <a:off x="838200" y="4648201"/>
            <a:ext cx="812447" cy="213267"/>
          </p:xfrm>
          <a:graphic>
            <a:graphicData uri="http://schemas.openxmlformats.org/presentationml/2006/ole">
              <mc:AlternateContent xmlns:mc="http://schemas.openxmlformats.org/markup-compatibility/2006">
                <mc:Choice xmlns:v="urn:schemas-microsoft-com:vml" Requires="v">
                  <p:oleObj spid="_x0000_s3185" name="Equation" r:id="rId12" imgW="1015559" imgH="266584" progId="Equation.DSMT4">
                    <p:embed/>
                  </p:oleObj>
                </mc:Choice>
                <mc:Fallback>
                  <p:oleObj name="Equation" r:id="rId12" imgW="1015559" imgH="266584" progId="Equation.DSMT4">
                    <p:embed/>
                    <p:pic>
                      <p:nvPicPr>
                        <p:cNvPr id="0" name="Object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38200" y="4648201"/>
                          <a:ext cx="812447" cy="21326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570583106"/>
                </p:ext>
              </p:extLst>
            </p:nvPr>
          </p:nvGraphicFramePr>
          <p:xfrm>
            <a:off x="838201" y="4838704"/>
            <a:ext cx="822603" cy="213267"/>
          </p:xfrm>
          <a:graphic>
            <a:graphicData uri="http://schemas.openxmlformats.org/presentationml/2006/ole">
              <mc:AlternateContent xmlns:mc="http://schemas.openxmlformats.org/markup-compatibility/2006">
                <mc:Choice xmlns:v="urn:schemas-microsoft-com:vml" Requires="v">
                  <p:oleObj spid="_x0000_s3186" name="Equation" r:id="rId14" imgW="1028254" imgH="266584" progId="Equation.DSMT4">
                    <p:embed/>
                  </p:oleObj>
                </mc:Choice>
                <mc:Fallback>
                  <p:oleObj name="Equation" r:id="rId14" imgW="1028254" imgH="266584" progId="Equation.DSMT4">
                    <p:embed/>
                    <p:pic>
                      <p:nvPicPr>
                        <p:cNvPr id="0" name="Object 1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38201" y="4838704"/>
                          <a:ext cx="822603" cy="21326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3" name="Slide Number Placeholder 2"/>
          <p:cNvSpPr>
            <a:spLocks noGrp="1"/>
          </p:cNvSpPr>
          <p:nvPr>
            <p:ph type="sldNum" sz="quarter" idx="12"/>
          </p:nvPr>
        </p:nvSpPr>
        <p:spPr/>
        <p:txBody>
          <a:bodyPr/>
          <a:lstStyle/>
          <a:p>
            <a:fld id="{73BA735D-3436-4C67-ADE0-679BE6213941}" type="slidenum">
              <a:rPr lang="sr-Latn-ME" smtClean="0"/>
              <a:t>6</a:t>
            </a:fld>
            <a:endParaRPr lang="sr-Latn-ME" dirty="0"/>
          </a:p>
        </p:txBody>
      </p:sp>
    </p:spTree>
    <p:extLst>
      <p:ext uri="{BB962C8B-B14F-4D97-AF65-F5344CB8AC3E}">
        <p14:creationId xmlns:p14="http://schemas.microsoft.com/office/powerpoint/2010/main" val="4175166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smtClean="0"/>
              <a:t>Bliski kratki spoj</a:t>
            </a:r>
            <a:endParaRPr lang="sr-Latn-ME"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523999"/>
            <a:ext cx="3744468" cy="2809702"/>
          </a:xfrm>
          <a:prstGeom prst="rect">
            <a:avLst/>
          </a:prstGeom>
          <a:noFill/>
          <a:extLst>
            <a:ext uri="{909E8E84-426E-40DD-AFC4-6F175D3DCCD1}">
              <a14:hiddenFill xmlns:a14="http://schemas.microsoft.com/office/drawing/2010/main">
                <a:solidFill>
                  <a:srgbClr val="FFFFFF"/>
                </a:solidFill>
              </a14:hiddenFill>
            </a:ext>
          </a:extLst>
        </p:spPr>
      </p:pic>
      <p:pic>
        <p:nvPicPr>
          <p:cNvPr id="409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42332" y="1523999"/>
            <a:ext cx="3744468" cy="280970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762000" y="4343400"/>
            <a:ext cx="7924800" cy="954107"/>
          </a:xfrm>
          <a:prstGeom prst="rect">
            <a:avLst/>
          </a:prstGeom>
        </p:spPr>
        <p:txBody>
          <a:bodyPr wrap="square">
            <a:spAutoFit/>
          </a:bodyPr>
          <a:lstStyle/>
          <a:p>
            <a:pPr algn="ctr"/>
            <a:r>
              <a:rPr lang="sr-Latn-ME" sz="1400" dirty="0"/>
              <a:t>a) </a:t>
            </a:r>
            <a:r>
              <a:rPr lang="sr-Latn-ME" sz="1400" dirty="0" smtClean="0"/>
              <a:t>                                                                                          </a:t>
            </a:r>
            <a:r>
              <a:rPr lang="sr-Latn-ME" sz="1400" dirty="0"/>
              <a:t>b)</a:t>
            </a:r>
            <a:endParaRPr lang="en-US" sz="1400" dirty="0"/>
          </a:p>
          <a:p>
            <a:pPr algn="ctr"/>
            <a:endParaRPr lang="sr-Latn-ME" sz="1400" dirty="0" smtClean="0"/>
          </a:p>
          <a:p>
            <a:pPr algn="ctr"/>
            <a:r>
              <a:rPr lang="sr-Latn-ME" sz="1400" dirty="0" smtClean="0"/>
              <a:t>Slika </a:t>
            </a:r>
            <a:r>
              <a:rPr lang="sr-Latn-ME" sz="1400" dirty="0"/>
              <a:t>3. Grafici napona u slučaju udaljenijeg kvara </a:t>
            </a:r>
            <a:endParaRPr lang="en-US" sz="1400" dirty="0"/>
          </a:p>
          <a:p>
            <a:pPr algn="ctr"/>
            <a:r>
              <a:rPr lang="sr-Latn-ME" sz="1400" dirty="0"/>
              <a:t>a) na kontaktima prekidača b) prelazni povratni napon </a:t>
            </a:r>
            <a:endParaRPr lang="en-US" sz="1400" dirty="0"/>
          </a:p>
        </p:txBody>
      </p:sp>
      <p:sp>
        <p:nvSpPr>
          <p:cNvPr id="3" name="Slide Number Placeholder 2"/>
          <p:cNvSpPr>
            <a:spLocks noGrp="1"/>
          </p:cNvSpPr>
          <p:nvPr>
            <p:ph type="sldNum" sz="quarter" idx="12"/>
          </p:nvPr>
        </p:nvSpPr>
        <p:spPr/>
        <p:txBody>
          <a:bodyPr/>
          <a:lstStyle/>
          <a:p>
            <a:fld id="{73BA735D-3436-4C67-ADE0-679BE6213941}" type="slidenum">
              <a:rPr lang="sr-Latn-ME" smtClean="0"/>
              <a:t>7</a:t>
            </a:fld>
            <a:endParaRPr lang="sr-Latn-ME" dirty="0"/>
          </a:p>
        </p:txBody>
      </p:sp>
    </p:spTree>
    <p:extLst>
      <p:ext uri="{BB962C8B-B14F-4D97-AF65-F5344CB8AC3E}">
        <p14:creationId xmlns:p14="http://schemas.microsoft.com/office/powerpoint/2010/main" val="28057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smtClean="0"/>
              <a:t>Bliski kratki spoj</a:t>
            </a:r>
            <a:endParaRPr lang="sr-Latn-ME" dirty="0"/>
          </a:p>
        </p:txBody>
      </p:sp>
      <p:sp>
        <p:nvSpPr>
          <p:cNvPr id="4"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762000" y="4343400"/>
            <a:ext cx="7924800" cy="954107"/>
          </a:xfrm>
          <a:prstGeom prst="rect">
            <a:avLst/>
          </a:prstGeom>
        </p:spPr>
        <p:txBody>
          <a:bodyPr wrap="square">
            <a:spAutoFit/>
          </a:bodyPr>
          <a:lstStyle/>
          <a:p>
            <a:pPr algn="ctr"/>
            <a:r>
              <a:rPr lang="sr-Latn-ME" sz="1400" dirty="0"/>
              <a:t>a) </a:t>
            </a:r>
            <a:r>
              <a:rPr lang="sr-Latn-ME" sz="1400" dirty="0" smtClean="0"/>
              <a:t>                                                                                          </a:t>
            </a:r>
            <a:r>
              <a:rPr lang="sr-Latn-ME" sz="1400" dirty="0"/>
              <a:t>b)</a:t>
            </a:r>
            <a:endParaRPr lang="en-US" sz="1400" dirty="0"/>
          </a:p>
          <a:p>
            <a:pPr algn="ctr"/>
            <a:endParaRPr lang="sr-Latn-ME" sz="1400" dirty="0" smtClean="0"/>
          </a:p>
          <a:p>
            <a:pPr algn="ctr"/>
            <a:r>
              <a:rPr lang="sr-Latn-ME" sz="1400" dirty="0" smtClean="0"/>
              <a:t>Slika 4. Grafici napona u slučaju bližeg kvara </a:t>
            </a:r>
          </a:p>
          <a:p>
            <a:pPr algn="ctr"/>
            <a:r>
              <a:rPr lang="sr-Latn-ME" sz="1400" dirty="0" smtClean="0"/>
              <a:t>a</a:t>
            </a:r>
            <a:r>
              <a:rPr lang="sr-Latn-ME" sz="1400" dirty="0"/>
              <a:t>) na kontaktima prekidača b) prelazni povratni napon </a:t>
            </a:r>
            <a:endParaRPr lang="en-US" sz="1400"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1997" y="1523998"/>
            <a:ext cx="3744468" cy="2809702"/>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42331" y="1523998"/>
            <a:ext cx="3744468" cy="2809702"/>
          </a:xfrm>
          <a:prstGeom prst="rect">
            <a:avLst/>
          </a:prstGeom>
        </p:spPr>
      </p:pic>
      <p:sp>
        <p:nvSpPr>
          <p:cNvPr id="3" name="Slide Number Placeholder 2"/>
          <p:cNvSpPr>
            <a:spLocks noGrp="1"/>
          </p:cNvSpPr>
          <p:nvPr>
            <p:ph type="sldNum" sz="quarter" idx="12"/>
          </p:nvPr>
        </p:nvSpPr>
        <p:spPr/>
        <p:txBody>
          <a:bodyPr/>
          <a:lstStyle/>
          <a:p>
            <a:fld id="{73BA735D-3436-4C67-ADE0-679BE6213941}" type="slidenum">
              <a:rPr lang="sr-Latn-ME" smtClean="0"/>
              <a:t>8</a:t>
            </a:fld>
            <a:endParaRPr lang="sr-Latn-ME" dirty="0"/>
          </a:p>
        </p:txBody>
      </p:sp>
    </p:spTree>
    <p:extLst>
      <p:ext uri="{BB962C8B-B14F-4D97-AF65-F5344CB8AC3E}">
        <p14:creationId xmlns:p14="http://schemas.microsoft.com/office/powerpoint/2010/main" val="2166101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smtClean="0"/>
              <a:t>Bliski kratki spoj</a:t>
            </a:r>
            <a:endParaRPr lang="sr-Latn-ME" dirty="0"/>
          </a:p>
        </p:txBody>
      </p:sp>
      <p:sp>
        <p:nvSpPr>
          <p:cNvPr id="4"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762000" y="4343400"/>
            <a:ext cx="7924800" cy="954107"/>
          </a:xfrm>
          <a:prstGeom prst="rect">
            <a:avLst/>
          </a:prstGeom>
        </p:spPr>
        <p:txBody>
          <a:bodyPr wrap="square">
            <a:spAutoFit/>
          </a:bodyPr>
          <a:lstStyle/>
          <a:p>
            <a:pPr algn="ctr"/>
            <a:r>
              <a:rPr lang="sr-Latn-ME" sz="1400" dirty="0"/>
              <a:t>a) </a:t>
            </a:r>
            <a:r>
              <a:rPr lang="sr-Latn-ME" sz="1400" dirty="0" smtClean="0"/>
              <a:t>                                                                                          </a:t>
            </a:r>
            <a:r>
              <a:rPr lang="sr-Latn-ME" sz="1400" dirty="0"/>
              <a:t>b)</a:t>
            </a:r>
            <a:endParaRPr lang="en-US" sz="1400" dirty="0"/>
          </a:p>
          <a:p>
            <a:pPr algn="ctr"/>
            <a:endParaRPr lang="sr-Latn-ME" sz="1400" dirty="0" smtClean="0"/>
          </a:p>
          <a:p>
            <a:pPr algn="ctr"/>
            <a:r>
              <a:rPr lang="sr-Latn-ME" sz="1400" dirty="0" smtClean="0"/>
              <a:t>Slika 5. Prelazni povratni napon na prekidaču i mogućnost ponovnog paljenja električnog luka</a:t>
            </a:r>
          </a:p>
          <a:p>
            <a:pPr algn="ctr"/>
            <a:r>
              <a:rPr lang="sr-Latn-ME" sz="1400" dirty="0" smtClean="0"/>
              <a:t>a) udaljeni kvar  b) bliski kvar</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1996" y="1523997"/>
            <a:ext cx="3744468" cy="2809702"/>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42330" y="1523996"/>
            <a:ext cx="3744468" cy="2809702"/>
          </a:xfrm>
          <a:prstGeom prst="rect">
            <a:avLst/>
          </a:prstGeom>
        </p:spPr>
      </p:pic>
      <p:sp>
        <p:nvSpPr>
          <p:cNvPr id="3" name="Slide Number Placeholder 2"/>
          <p:cNvSpPr>
            <a:spLocks noGrp="1"/>
          </p:cNvSpPr>
          <p:nvPr>
            <p:ph type="sldNum" sz="quarter" idx="12"/>
          </p:nvPr>
        </p:nvSpPr>
        <p:spPr/>
        <p:txBody>
          <a:bodyPr/>
          <a:lstStyle/>
          <a:p>
            <a:fld id="{73BA735D-3436-4C67-ADE0-679BE6213941}" type="slidenum">
              <a:rPr lang="sr-Latn-ME" smtClean="0"/>
              <a:t>9</a:t>
            </a:fld>
            <a:endParaRPr lang="sr-Latn-ME" dirty="0"/>
          </a:p>
        </p:txBody>
      </p:sp>
    </p:spTree>
    <p:extLst>
      <p:ext uri="{BB962C8B-B14F-4D97-AF65-F5344CB8AC3E}">
        <p14:creationId xmlns:p14="http://schemas.microsoft.com/office/powerpoint/2010/main" val="1678173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467</TotalTime>
  <Words>1535</Words>
  <Application>Microsoft Office PowerPoint</Application>
  <PresentationFormat>On-screen Show (4:3)</PresentationFormat>
  <Paragraphs>181</Paragraphs>
  <Slides>17</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Trek</vt:lpstr>
      <vt:lpstr>Equation</vt:lpstr>
      <vt:lpstr>ODREĐIVANJE GRANIČNE UDALJENOSTI MJESTA KVARA SA ASPEKTA IZBORA PREKIDAČA U VISOKONAPONSKIM RAZVODNIM POSTROJENJIMA</vt:lpstr>
      <vt:lpstr>UVOD</vt:lpstr>
      <vt:lpstr>UVOD</vt:lpstr>
      <vt:lpstr>BLISKI KRATKI SPOJ</vt:lpstr>
      <vt:lpstr>BLISKI KRATKI SPOJ</vt:lpstr>
      <vt:lpstr>Bliski kratki spoj</vt:lpstr>
      <vt:lpstr>Bliski kratki spoj</vt:lpstr>
      <vt:lpstr>Bliski kratki spoj</vt:lpstr>
      <vt:lpstr>Bliski kratki spoj</vt:lpstr>
      <vt:lpstr>PROGRAM ZA PRORAČUN</vt:lpstr>
      <vt:lpstr>PRIMJENA PROGRAMA</vt:lpstr>
      <vt:lpstr>Uticaj mjesta kvara na amplitudu prelaznog povratnog napona</vt:lpstr>
      <vt:lpstr>Uticaj mjesta kvara na strminu prelaznog povratnog napona</vt:lpstr>
      <vt:lpstr>ODREĐIVanje granične udaljenosti mjesta kvara</vt:lpstr>
      <vt:lpstr>zaključak</vt:lpstr>
      <vt:lpstr>zaključak</vt:lpstr>
      <vt:lpstr>PowerPoint Presentation</vt:lpstr>
    </vt:vector>
  </TitlesOfParts>
  <Company>Hewlet-Packard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vladan</dc:creator>
  <cp:lastModifiedBy>vladan</cp:lastModifiedBy>
  <cp:revision>27</cp:revision>
  <dcterms:created xsi:type="dcterms:W3CDTF">2013-05-02T11:08:56Z</dcterms:created>
  <dcterms:modified xsi:type="dcterms:W3CDTF">2013-05-13T18:03:38Z</dcterms:modified>
</cp:coreProperties>
</file>